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51"/>
  </p:notesMasterIdLst>
  <p:sldIdLst>
    <p:sldId id="256" r:id="rId2"/>
    <p:sldId id="264" r:id="rId3"/>
    <p:sldId id="278" r:id="rId4"/>
    <p:sldId id="279" r:id="rId5"/>
    <p:sldId id="280" r:id="rId6"/>
    <p:sldId id="269" r:id="rId7"/>
    <p:sldId id="257" r:id="rId8"/>
    <p:sldId id="299" r:id="rId9"/>
    <p:sldId id="300" r:id="rId10"/>
    <p:sldId id="302" r:id="rId11"/>
    <p:sldId id="301" r:id="rId12"/>
    <p:sldId id="304" r:id="rId13"/>
    <p:sldId id="303" r:id="rId14"/>
    <p:sldId id="305" r:id="rId15"/>
    <p:sldId id="284" r:id="rId16"/>
    <p:sldId id="306" r:id="rId17"/>
    <p:sldId id="307" r:id="rId18"/>
    <p:sldId id="309" r:id="rId19"/>
    <p:sldId id="310" r:id="rId20"/>
    <p:sldId id="311" r:id="rId21"/>
    <p:sldId id="308" r:id="rId22"/>
    <p:sldId id="312" r:id="rId23"/>
    <p:sldId id="276" r:id="rId24"/>
    <p:sldId id="259" r:id="rId25"/>
    <p:sldId id="286" r:id="rId26"/>
    <p:sldId id="313" r:id="rId27"/>
    <p:sldId id="314" r:id="rId28"/>
    <p:sldId id="315" r:id="rId29"/>
    <p:sldId id="316" r:id="rId30"/>
    <p:sldId id="317" r:id="rId31"/>
    <p:sldId id="318" r:id="rId32"/>
    <p:sldId id="319" r:id="rId33"/>
    <p:sldId id="287" r:id="rId34"/>
    <p:sldId id="320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321" r:id="rId45"/>
    <p:sldId id="322" r:id="rId46"/>
    <p:sldId id="298" r:id="rId47"/>
    <p:sldId id="340" r:id="rId48"/>
    <p:sldId id="265" r:id="rId49"/>
    <p:sldId id="266" r:id="rId50"/>
  </p:sldIdLst>
  <p:sldSz cx="9144000" cy="5143500" type="screen16x9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18" userDrawn="1">
          <p15:clr>
            <a:srgbClr val="A4A3A4"/>
          </p15:clr>
        </p15:guide>
        <p15:guide id="2" pos="36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4AED"/>
    <a:srgbClr val="B1278F"/>
    <a:srgbClr val="2E3193"/>
    <a:srgbClr val="1B1364"/>
    <a:srgbClr val="39B64A"/>
    <a:srgbClr val="F7931D"/>
    <a:srgbClr val="93278F"/>
    <a:srgbClr val="006837"/>
    <a:srgbClr val="662C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2F7446-D372-40FA-B73E-BFF9DE9B7985}" v="17" dt="2025-10-02T15:17:07.24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418"/>
        <p:guide pos="3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6/11/relationships/changesInfo" Target="changesInfos/changesInfo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5/10/relationships/revisionInfo" Target="revisionInfo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van Alejandro Armijo Rodriguez" userId="3ef4e9cb-34d3-431d-b912-e5380eef4828" providerId="ADAL" clId="{E7559E80-28A4-4CB0-8DCD-7CF0A5B0C4C3}"/>
    <pc:docChg chg="addSld modSld modNotesMaster">
      <pc:chgData name="Ivan Alejandro Armijo Rodriguez" userId="3ef4e9cb-34d3-431d-b912-e5380eef4828" providerId="ADAL" clId="{E7559E80-28A4-4CB0-8DCD-7CF0A5B0C4C3}" dt="2025-10-02T15:17:07.246" v="27" actId="20577"/>
      <pc:docMkLst>
        <pc:docMk/>
      </pc:docMkLst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0" sldId="256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0" sldId="257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0" sldId="259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887303523" sldId="264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706299229" sldId="265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4176299174" sldId="266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670027721" sldId="269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067806684" sldId="276"/>
        </pc:sldMkLst>
      </pc:sldChg>
      <pc:sldChg chg="modSp mod 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097065896" sldId="278"/>
        </pc:sldMkLst>
        <pc:spChg chg="mod">
          <ac:chgData name="Ivan Alejandro Armijo Rodriguez" userId="3ef4e9cb-34d3-431d-b912-e5380eef4828" providerId="ADAL" clId="{E7559E80-28A4-4CB0-8DCD-7CF0A5B0C4C3}" dt="2025-10-02T15:09:33.174" v="25" actId="20577"/>
          <ac:spMkLst>
            <pc:docMk/>
            <pc:sldMk cId="3097065896" sldId="278"/>
            <ac:spMk id="30" creationId="{B0921662-C1D6-4AF0-1B3C-53FBE1072CE4}"/>
          </ac:spMkLst>
        </pc:spChg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68364255" sldId="279"/>
        </pc:sldMkLst>
      </pc:sldChg>
      <pc:sldChg chg="addSp modSp mod 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403885384" sldId="280"/>
        </pc:sldMkLst>
        <pc:spChg chg="add mod">
          <ac:chgData name="Ivan Alejandro Armijo Rodriguez" userId="3ef4e9cb-34d3-431d-b912-e5380eef4828" providerId="ADAL" clId="{E7559E80-28A4-4CB0-8DCD-7CF0A5B0C4C3}" dt="2025-10-02T14:39:12.786" v="14" actId="208"/>
          <ac:spMkLst>
            <pc:docMk/>
            <pc:sldMk cId="403885384" sldId="280"/>
            <ac:spMk id="4" creationId="{6D30D529-0AEE-07F6-72AC-2BCD6E743AAC}"/>
          </ac:spMkLst>
        </pc:spChg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595718057" sldId="284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363745137" sldId="286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848222888" sldId="287"/>
        </pc:sldMkLst>
      </pc:sldChg>
      <pc:sldChg chg="modSp mod 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600251173" sldId="288"/>
        </pc:sldMkLst>
        <pc:spChg chg="mod">
          <ac:chgData name="Ivan Alejandro Armijo Rodriguez" userId="3ef4e9cb-34d3-431d-b912-e5380eef4828" providerId="ADAL" clId="{E7559E80-28A4-4CB0-8DCD-7CF0A5B0C4C3}" dt="2025-10-02T14:41:55.145" v="22" actId="20577"/>
          <ac:spMkLst>
            <pc:docMk/>
            <pc:sldMk cId="3600251173" sldId="288"/>
            <ac:spMk id="4" creationId="{DD1AB467-D80E-58BB-88DB-6F6631447CAB}"/>
          </ac:spMkLst>
        </pc:spChg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094160652" sldId="289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121986764" sldId="290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332037405" sldId="291"/>
        </pc:sldMkLst>
      </pc:sldChg>
      <pc:sldChg chg="modSp mod 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939075410" sldId="292"/>
        </pc:sldMkLst>
        <pc:spChg chg="mod">
          <ac:chgData name="Ivan Alejandro Armijo Rodriguez" userId="3ef4e9cb-34d3-431d-b912-e5380eef4828" providerId="ADAL" clId="{E7559E80-28A4-4CB0-8DCD-7CF0A5B0C4C3}" dt="2025-10-02T14:42:22.077" v="23" actId="20577"/>
          <ac:spMkLst>
            <pc:docMk/>
            <pc:sldMk cId="939075410" sldId="292"/>
            <ac:spMk id="2" creationId="{B7FA907E-24CB-4B07-4604-568428205F9D}"/>
          </ac:spMkLst>
        </pc:spChg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261883407" sldId="293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304343747" sldId="294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4227377609" sldId="295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806280513" sldId="296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012559586" sldId="298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348503167" sldId="299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539942810" sldId="300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550804444" sldId="301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493296648" sldId="302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779471675" sldId="303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550567660" sldId="304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37540285" sldId="305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422091286" sldId="306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862232150" sldId="307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4061642171" sldId="308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136273274" sldId="309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159042423" sldId="310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105178457" sldId="311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4287007235" sldId="312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077486095" sldId="313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436814216" sldId="314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192895201" sldId="315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418092960" sldId="316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293899379" sldId="317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338779889" sldId="318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136378990" sldId="319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854826978" sldId="320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350058673" sldId="321"/>
        </pc:sldMkLst>
      </pc:sldChg>
      <pc:sldChg chg="modNotes">
        <pc:chgData name="Ivan Alejandro Armijo Rodriguez" userId="3ef4e9cb-34d3-431d-b912-e5380eef4828" providerId="ADAL" clId="{E7559E80-28A4-4CB0-8DCD-7CF0A5B0C4C3}" dt="2025-10-02T15:14:59.097" v="26"/>
        <pc:sldMkLst>
          <pc:docMk/>
          <pc:sldMk cId="2376074962" sldId="322"/>
        </pc:sldMkLst>
      </pc:sldChg>
      <pc:sldChg chg="modSp add mod modNotes">
        <pc:chgData name="Ivan Alejandro Armijo Rodriguez" userId="3ef4e9cb-34d3-431d-b912-e5380eef4828" providerId="ADAL" clId="{E7559E80-28A4-4CB0-8DCD-7CF0A5B0C4C3}" dt="2025-10-02T15:17:07.246" v="27" actId="20577"/>
        <pc:sldMkLst>
          <pc:docMk/>
          <pc:sldMk cId="661650827" sldId="340"/>
        </pc:sldMkLst>
        <pc:spChg chg="mod">
          <ac:chgData name="Ivan Alejandro Armijo Rodriguez" userId="3ef4e9cb-34d3-431d-b912-e5380eef4828" providerId="ADAL" clId="{E7559E80-28A4-4CB0-8DCD-7CF0A5B0C4C3}" dt="2025-10-02T15:17:07.246" v="27" actId="20577"/>
          <ac:spMkLst>
            <pc:docMk/>
            <pc:sldMk cId="661650827" sldId="340"/>
            <ac:spMk id="11" creationId="{DDBBA3B9-AE48-3ABA-CF87-94D6C7A63C3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9188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2" tIns="93162" rIns="93162" bIns="93162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231E800-07BF-F86B-8DB2-513697D98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0DB306AB-DC1A-2615-4682-9201DD37F5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98979A22-956B-9BCB-4760-BFCC561D24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60270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066C019E-390A-AAA8-CAAD-C7369DB90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973DF60B-BD88-AE2D-95F9-5BBA763E865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29B9A60B-A57D-D157-810F-04D62489EA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232943" indent="-232943" defTabSz="931774">
              <a:buClrTx/>
              <a:buSzTx/>
              <a:buFontTx/>
              <a:buAutoNum type="arabicPeriod"/>
              <a:defRPr/>
            </a:pP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encuesta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se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realizó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mediante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formulario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online,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utilizando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la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plataforma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Lime Survey.</a:t>
            </a:r>
          </a:p>
          <a:p>
            <a:pPr marL="232943" indent="-232943" defTabSz="931774">
              <a:buClrTx/>
              <a:buSzTx/>
              <a:buFontTx/>
              <a:buAutoNum type="arabicPeriod"/>
              <a:defRPr/>
            </a:pPr>
            <a:r>
              <a:rPr lang="es-CL"/>
              <a:t>. 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El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universo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estuvo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conformado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por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las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autoridades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institucionales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 104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instituciones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374003" lvl="1" indent="-187001">
              <a:lnSpc>
                <a:spcPts val="2597"/>
              </a:lnSpc>
              <a:buFont typeface="Arial"/>
              <a:buChar char="•"/>
            </a:pPr>
            <a:r>
              <a:rPr lang="en-US" sz="1700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La población </a:t>
            </a:r>
            <a:r>
              <a:rPr lang="en-US" sz="1700" err="1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corresponde</a:t>
            </a:r>
            <a:r>
              <a:rPr lang="en-US" sz="1700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 a </a:t>
            </a:r>
            <a:r>
              <a:rPr lang="en-US" sz="1700" err="1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representantes</a:t>
            </a:r>
            <a:r>
              <a:rPr lang="en-US" sz="1700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700" err="1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altas</a:t>
            </a:r>
            <a:r>
              <a:rPr lang="en-US" sz="1700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autoridades</a:t>
            </a:r>
            <a:r>
              <a:rPr lang="en-US" sz="1700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institucionales</a:t>
            </a:r>
            <a:r>
              <a:rPr lang="en-US" sz="1700">
                <a:solidFill>
                  <a:srgbClr val="15191C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374003" lvl="1" indent="-187001">
              <a:lnSpc>
                <a:spcPts val="2597"/>
              </a:lnSpc>
              <a:buFont typeface="Arial"/>
              <a:buChar char="•"/>
            </a:pP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La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muestra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estuvo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compuesta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a 315 </a:t>
            </a:r>
            <a:r>
              <a:rPr lang="en-US" sz="17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autoridades</a:t>
            </a:r>
            <a:r>
              <a:rPr lang="en-US" sz="17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/>
              <a:t>3. 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El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trabajo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 campo se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efectuó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entre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6 y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el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17 de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junio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 2025. Se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realizaron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6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insistencias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y las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respuestas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son de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carácter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anónimo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4. De las 315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autoridades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contactados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se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obtuvieron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217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respuestas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completas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, lo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que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representa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una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tasa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respuesta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del 69%. Las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respuestas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representan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a 98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instituciones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todos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los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subsistemas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universitarios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 y </a:t>
            </a:r>
            <a:r>
              <a:rPr lang="en-US" sz="1200" err="1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técnico-profesionales</a:t>
            </a:r>
            <a:r>
              <a:rPr lang="en-US" sz="1200">
                <a:solidFill>
                  <a:srgbClr val="1C1C1A"/>
                </a:solidFill>
                <a:latin typeface="Montserrat"/>
                <a:ea typeface="Montserrat"/>
                <a:cs typeface="Montserrat"/>
                <a:sym typeface="Montserrat"/>
              </a:rPr>
              <a:t>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124477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A2037D2D-2320-92A5-F8CD-B4A62913E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255A6431-35A1-5C18-D282-3B6EDB0714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20104B0A-B84F-08E4-C723-5FC89FFDA28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40275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7D0E811-2B1A-07F3-A4C7-8B4E8D9C6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AE8D16E6-389B-EC2F-8F69-AA53242E10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04554FFB-C09A-2A43-2768-F9A926239A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409568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F2D72A7-3186-7D3E-5AE1-BE0B37B6A8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946B883D-72F1-7A1B-D5D5-AF830CA8D9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0C1A368D-3FBD-B58C-22E1-5E2D47D544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700433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63B58EE-97E0-57B9-6413-14572E38B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0A5AE640-A373-CAC2-C05F-6CD911FA6E3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4DA00C77-372C-FF72-BA8D-2B6791E51D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6165182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DADCF8EF-1499-5F75-3644-A927BB719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BA77E107-0B4F-E5C7-FB42-0D2340A7549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8A14B72E-5BC5-3B8E-1633-F70841401E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94980577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113910DD-8B04-DAB5-05BE-4A360B05A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E33D0B83-A75E-38BF-5992-EE792AC777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454451B5-4A57-97CA-F4D3-0E26459ACCC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188668847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105670B-81D4-3637-67FA-1235DBB28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6D7CD204-A945-D9ED-EB82-4643A461791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99CE0EDE-649C-90AB-A62D-59B4D34E79B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151789072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A0DD8176-10EF-B9B8-4E15-F13ADAD928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90249608-5816-7321-5612-0C810CDED6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06F5DF9E-04F5-D636-17AB-53F2A86468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2450484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B3F077FF-DCFB-BE37-1340-CA0DB94CA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00993C2C-51C3-4FF9-0495-839BF00762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4371EABE-00EE-CF9F-DAC2-7C4A2BB56F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2742857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D694645E-3063-5FE9-6FF8-CD2591ADC6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B5A43046-43BE-3794-053B-16C33ABF7A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71DC604B-EAA0-59FE-A9EC-CBFACD5A69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Sistema: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principal objetivo estratégico declarado por las instituciones en 2025 es “</a:t>
            </a:r>
            <a:r>
              <a:rPr lang="es-ES" b="1" kern="1200">
                <a:solidFill>
                  <a:schemeClr val="tx1"/>
                </a:solidFill>
              </a:rPr>
              <a:t>Diversificar fuentes de financiamiento e incrementar ingresos</a:t>
            </a:r>
            <a:r>
              <a:rPr lang="es-ES" kern="1200">
                <a:solidFill>
                  <a:schemeClr val="tx1"/>
                </a:solidFill>
              </a:rPr>
              <a:t>”, lo que representa un cambio respecto al 2024 que fue D</a:t>
            </a:r>
            <a:r>
              <a:rPr lang="es-ES" b="1" kern="1200">
                <a:solidFill>
                  <a:schemeClr val="tx1"/>
                </a:solidFill>
              </a:rPr>
              <a:t>iversificar o ampliar la oferta académica </a:t>
            </a:r>
            <a:r>
              <a:rPr lang="es-ES" kern="1200">
                <a:solidFill>
                  <a:schemeClr val="tx1"/>
                </a:solidFill>
              </a:rPr>
              <a:t>y para esta versión ya no figura entre las tres principales prioridades del sistema 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Le siguen, en segundo y tercer lugar, los objetivos de “</a:t>
            </a:r>
            <a:r>
              <a:rPr lang="es-ES" b="1" kern="1200">
                <a:solidFill>
                  <a:schemeClr val="tx1"/>
                </a:solidFill>
              </a:rPr>
              <a:t>Atraer y retener estudiantes</a:t>
            </a:r>
            <a:r>
              <a:rPr lang="es-ES" kern="1200">
                <a:solidFill>
                  <a:schemeClr val="tx1"/>
                </a:solidFill>
              </a:rPr>
              <a:t>” e “</a:t>
            </a:r>
            <a:r>
              <a:rPr lang="es-ES" b="1" kern="1200">
                <a:solidFill>
                  <a:schemeClr val="tx1"/>
                </a:solidFill>
              </a:rPr>
              <a:t>Innovar en modalidades y tecnologías de enseñanza/aprendizaje</a:t>
            </a:r>
            <a:r>
              <a:rPr lang="es-ES" kern="1200">
                <a:solidFill>
                  <a:schemeClr val="tx1"/>
                </a:solidFill>
              </a:rPr>
              <a:t>”, respectivamente.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los Centros de Formación Técnica (CFT), tanto estatales como privados, la principal prioridad estratégica es la atracción y retención de estudiantes. </a:t>
            </a:r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CFT estatales - aparece  en sus 3 principales prioridades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CL" kern="1200">
                <a:solidFill>
                  <a:schemeClr val="tx1"/>
                </a:solidFill>
              </a:rPr>
              <a:t>la diversificación y/o ampliar la oferta académica </a:t>
            </a: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CFT privados - aparece en sus 3 principales prioridades </a:t>
            </a:r>
            <a:r>
              <a:rPr lang="es-ES" kern="1200">
                <a:solidFill>
                  <a:schemeClr val="tx1"/>
                </a:solidFill>
              </a:rPr>
              <a:t>fortalecer la vinculación con el medio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IP: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prioridad principal la innovación en modalidades y tecnologías de enseñanza/aprendizaje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U: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Estatal - la prioridad central es diversificar la oferta académica, pero no innovar en modalidades y tecnologías de enseñanza/aprendizaje. Además, se destaca en su prioridad fortalecer la investigación y publicaciones académicas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U privada – Diversificar fuentes de financiamiento (mas importante), segunda Innovar en modalidades y tecnologías de enseñanza/aprendizaje y por ultimo, fortalecer la planta académica. </a:t>
            </a:r>
          </a:p>
        </p:txBody>
      </p:sp>
    </p:spTree>
    <p:extLst>
      <p:ext uri="{BB962C8B-B14F-4D97-AF65-F5344CB8AC3E}">
        <p14:creationId xmlns:p14="http://schemas.microsoft.com/office/powerpoint/2010/main" val="31837198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1D47AF94-73F3-C3D0-6C2D-DC62BEEC35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F04E69AB-48DA-58E9-48E5-44C01B6D27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6054DEC6-3390-112D-F4B5-7035536304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889531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18AC7D06-9463-AD32-D541-2A4BB2499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3B35835F-C2FF-F448-FC91-D1EBEA83E9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F8DD4467-D66B-967B-1826-A86A9608C2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53278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3073A8F5-2C3A-F53F-210E-99318182F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5EA52227-C87B-8F9D-94E5-EBDAF533FE9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2E6BF888-2C86-0CC7-4AE2-56AA74199CF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997682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32D6DC2C-E0DE-E75A-42CB-D773CA45A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43B2E719-5855-C297-58DE-4AD754B11EC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07B18EA6-D906-0235-CCA0-F7B1C0B134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1644452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11CAA15D-E076-3995-F192-51248B4FC7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D421CAA5-5AE9-8CFE-CF57-9D898400BF0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F7DB9CA8-0535-31B3-2C10-8E7C4E3E762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28894007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F293AF65-CE65-D78D-8574-7A260E25A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D6844AD0-3F0A-6F1F-5A0A-96ABCC38A2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CBB1168B-F02A-96F8-EA4F-EDEEC95266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8803463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10B6FCC1-55E1-636B-F617-B394F308B4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14BAA75D-C802-11F2-0F3C-BA6D35ADF57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E38CF2EF-B14A-4A4A-F811-0D4D6642241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230773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930262ED-2724-0F68-0028-77278F4B4C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106F917E-B548-74AF-ACFB-BBD322A15F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BF31B3EB-10F2-FE28-D092-5C52510336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se mantienen las mismas tres áreas destacadas en 2024: </a:t>
            </a:r>
            <a:r>
              <a:rPr lang="es-ES" b="1" kern="1200">
                <a:solidFill>
                  <a:schemeClr val="tx1"/>
                </a:solidFill>
              </a:rPr>
              <a:t>mecanismos de aseguramiento de la calidad, infraestructura tecnológica para formación en línea y sistemas internos de información</a:t>
            </a:r>
            <a:r>
              <a:rPr lang="es-ES" kern="1200">
                <a:solidFill>
                  <a:schemeClr val="tx1"/>
                </a:solidFill>
              </a:rPr>
              <a:t>. Esta continuidad refleja una consistencia estratégica en las decisiones de inversión adoptadas por las instituciones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los Centros de Formación Técnica (CFT) estatales proyectan como principal prioridad de inversión hacia 2035 el desarrollo de infraestructura inmobiliaria y tercer lugar, el fortalecimiento de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CFT privado como primero online, luego calidad y tercer es la infraestructura tecnológica para la formación presencial.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 kern="1200">
                <a:solidFill>
                  <a:schemeClr val="tx1"/>
                </a:solidFill>
              </a:rPr>
              <a:t>Los Institutos Profesionales (IP) destacan los </a:t>
            </a:r>
            <a:r>
              <a:rPr lang="es-ES" kern="1200">
                <a:solidFill>
                  <a:schemeClr val="tx1"/>
                </a:solidFill>
              </a:rPr>
              <a:t>sistemas internos de información junto a mecanismos de aseguramiento de la calidad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CL"/>
              <a:t>Universidad se destacan (estatales y privadas) la </a:t>
            </a:r>
            <a:r>
              <a:rPr lang="es-ES" kern="1200">
                <a:solidFill>
                  <a:schemeClr val="tx1"/>
                </a:solidFill>
              </a:rPr>
              <a:t>infraestructura y equipamiento para investigación y desarrollo (I+D).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**U estatal no es parte de las 3 primeras pero de igual forma les interesa la infraestructura inmobiliaria.</a:t>
            </a:r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14610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5DD334AF-76D2-3411-B64C-23B818597C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170FCE84-72F6-0E7C-9850-B9658DB6E95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977427B2-E647-BCFA-52AD-A7992107D7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1140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2ce85889f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32ce85889f_0_39:notes"/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8FA1FD4C-1D9D-0016-39A2-7EFB78989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BEBC76FB-464A-CAD6-0981-B2A25ED1D45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5E137B57-263E-C8F5-EBF4-798066B3A0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7929552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66FEAC1-9598-2002-EE1D-6B8E5EB14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7EFE2DD4-BCE2-D5C6-C060-F7B3B8C4ADD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E14D2DF8-0DA6-A83E-F589-44E6040EB8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263446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F58930E-9043-75BF-0FEA-64E3E65D0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ADCAA00D-D3F3-8D62-1157-0094E592D38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E6253634-2EF6-E0CC-FFB9-5E705278AD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17778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7A119424-7180-8860-5D31-E3D143D51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A6C2C602-55BB-AAD8-CD70-27A8BC526E0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588578A8-FC8D-479F-982B-3DEFC2C2262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9257108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3B46C008-609F-B704-9C94-25A3BA7053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064DBDC9-6738-426A-F2C0-6588CEE5BA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2AAB1DEE-69A1-CDD4-051B-FD78C172623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1136220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EE508322-4051-A620-D42A-BF88D265B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5B958AC4-9A4E-B57F-E773-89369CA763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8D4C0F9D-39B0-174E-0A2F-43BF12F88A9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295364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2F0AEAA3-38D4-694D-8D39-48971AC29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CD30E6BB-3902-0C7B-1BDA-36C94D3A764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B4F61FDC-F41D-E3C2-2BFB-28E174E92CA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8363019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DEEE958B-D85B-A107-C9A8-B6C9AA735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67694A33-C92A-9615-C8A9-45A44C97C2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978981E9-B7C8-9DD6-EF9B-E833A593CC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/>
              <a:t>Sistema</a:t>
            </a: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instituciones señalan como estrategias principales: </a:t>
            </a:r>
            <a:r>
              <a:rPr lang="es-ES" b="1" kern="1200">
                <a:solidFill>
                  <a:schemeClr val="tx1"/>
                </a:solidFill>
              </a:rPr>
              <a:t>Diversificación de ingresos </a:t>
            </a:r>
            <a:r>
              <a:rPr lang="es-ES" kern="1200">
                <a:solidFill>
                  <a:schemeClr val="tx1"/>
                </a:solidFill>
              </a:rPr>
              <a:t>(la más mencionada), </a:t>
            </a:r>
            <a:r>
              <a:rPr lang="es-ES" b="1" kern="1200">
                <a:solidFill>
                  <a:schemeClr val="tx1"/>
                </a:solidFill>
              </a:rPr>
              <a:t>Ajuste de la oferta académica </a:t>
            </a:r>
            <a:r>
              <a:rPr lang="es-ES" kern="1200">
                <a:solidFill>
                  <a:schemeClr val="tx1"/>
                </a:solidFill>
              </a:rPr>
              <a:t>y </a:t>
            </a:r>
            <a:r>
              <a:rPr lang="es-ES" b="1" kern="1200">
                <a:solidFill>
                  <a:schemeClr val="tx1"/>
                </a:solidFill>
              </a:rPr>
              <a:t>Mayor eficiencia en procesos formativos.</a:t>
            </a:r>
          </a:p>
          <a:p>
            <a:pPr marL="161766" indent="0">
              <a:buNone/>
            </a:pPr>
            <a:endParaRPr lang="es-ES" b="1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general en todos los subsistemas la estrategia que se destaca es la diversificación de ingresos. </a:t>
            </a:r>
            <a:r>
              <a:rPr lang="es-CL" kern="1200">
                <a:solidFill>
                  <a:schemeClr val="tx1"/>
                </a:solidFill>
              </a:rPr>
              <a:t>En contraste, los Institutos Profesionales (IP) otorgan mayor relevancia al desarrollo de una oferta formativa a distancia como su principal línea estratégica. </a:t>
            </a:r>
          </a:p>
          <a:p>
            <a:pPr marL="161766" indent="0">
              <a:buNone/>
            </a:pPr>
            <a:endParaRPr lang="es-CL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En el caso de </a:t>
            </a:r>
            <a:r>
              <a:rPr lang="es-CL" kern="1200">
                <a:solidFill>
                  <a:schemeClr val="tx1"/>
                </a:solidFill>
              </a:rPr>
              <a:t>las instituciones estatales (U-CFT) priorizan los ajustes curriculares o la profesionalización de la gestión financiera. </a:t>
            </a:r>
            <a:endParaRPr lang="es-ES" kern="1200">
              <a:solidFill>
                <a:schemeClr val="tx1"/>
              </a:solidFill>
            </a:endParaRPr>
          </a:p>
          <a:p>
            <a:endParaRPr lang="es-CL"/>
          </a:p>
          <a:p>
            <a:pPr marL="0" indent="0" defTabSz="931774">
              <a:buClrTx/>
              <a:buSzTx/>
              <a:buNone/>
              <a:defRPr/>
            </a:pPr>
            <a:r>
              <a:rPr lang="es-CL" kern="1200">
                <a:solidFill>
                  <a:schemeClr val="tx1"/>
                </a:solidFill>
              </a:rPr>
              <a:t>Las universidades privadas enfocan su segundo nivel de prioridad en mejorar la eficiencia de los procesos formativos, seguido por el desarrollo de una oferta a distancia, estrategia que también se alinea con la mirada adoptada por los IP.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830392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E531F2AC-CBC4-00B1-9B92-DDCA8877D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A97F1E94-BFBC-390A-4FC8-809E4B6F9E0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45366CD9-2C62-5A4D-8823-D4F0BA6CBB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autoridades encuestadas califican la situación actual de su institución con un 53,9 % como "sólida" o "muy sólida", cifra que representa un aumento respecto al 49 % registrado en 2024. De cara al 2035, el optimismo se incrementa significativamente: un 77 % espera alcanzar niveles "sólidos" o "muy sólidos", con un alza estadísticamente significativa en esta última categoría, que pasa de 17 % a 29 %.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Sin embargo, este optimismo se atenúa cuando se proyecta la situación del subsector al que pertenecen, donde las respuestas tienden a ser más neutras o incluso pesimistas. Esto sugiere una mayor confianza en la evolución interna de cada institución que en el desarrollo del sistema en su conjunto.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Este comportamiento se replica en </a:t>
            </a:r>
            <a:r>
              <a:rPr lang="es-ES" kern="1200" err="1">
                <a:solidFill>
                  <a:schemeClr val="tx1"/>
                </a:solidFill>
              </a:rPr>
              <a:t>cad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ES" kern="1200" err="1">
                <a:solidFill>
                  <a:schemeClr val="tx1"/>
                </a:solidFill>
              </a:rPr>
              <a:t>auno</a:t>
            </a:r>
            <a:r>
              <a:rPr lang="es-ES" kern="1200">
                <a:solidFill>
                  <a:schemeClr val="tx1"/>
                </a:solidFill>
              </a:rPr>
              <a:t> de los subsistemas analizados 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660322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94C249C8-DDE6-413D-63E3-AF3B87CCA8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4B22DF86-5ECC-46A3-FEFF-6D39C6219C7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38C28847-E5CA-AE2A-B195-2B27C8FD4E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las autoridades encuestadas califican la situación actual de su institución con un 53,9 % como "sólida" o "muy sólida", cifra que representa un aumento respecto al 49 % registrado en 2024. De cara al 2035, el optimismo se incrementa significativamente: un 77 % espera alcanzar niveles "sólidos" o "muy sólidos", con un alza estadísticamente significativa en esta última categoría, que pasa de 17 % a 29 %.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Sin embargo, este optimismo se atenúa cuando se proyecta la situación del subsector al que pertenecen, donde las respuestas tienden a ser más neutras o incluso pesimistas. Esto sugiere una mayor confianza en la evolución interna de cada institución que en el desarrollo del sistema en su conjunto.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Este comportamiento se replica en </a:t>
            </a:r>
            <a:r>
              <a:rPr lang="es-ES" kern="1200" err="1">
                <a:solidFill>
                  <a:schemeClr val="tx1"/>
                </a:solidFill>
              </a:rPr>
              <a:t>cad</a:t>
            </a:r>
            <a:r>
              <a:rPr lang="es-ES" kern="1200">
                <a:solidFill>
                  <a:schemeClr val="tx1"/>
                </a:solidFill>
              </a:rPr>
              <a:t> </a:t>
            </a:r>
            <a:r>
              <a:rPr lang="es-ES" kern="1200" err="1">
                <a:solidFill>
                  <a:schemeClr val="tx1"/>
                </a:solidFill>
              </a:rPr>
              <a:t>auno</a:t>
            </a:r>
            <a:r>
              <a:rPr lang="es-ES" kern="1200">
                <a:solidFill>
                  <a:schemeClr val="tx1"/>
                </a:solidFill>
              </a:rPr>
              <a:t> de los subsistemas analizados </a:t>
            </a:r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319597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>
          <a:extLst>
            <a:ext uri="{FF2B5EF4-FFF2-40B4-BE49-F238E27FC236}">
              <a16:creationId xmlns:a16="http://schemas.microsoft.com/office/drawing/2014/main" id="{B55999E8-80E7-CE3C-EB17-BD2715CA7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32ce85889f_0_47:notes">
            <a:extLst>
              <a:ext uri="{FF2B5EF4-FFF2-40B4-BE49-F238E27FC236}">
                <a16:creationId xmlns:a16="http://schemas.microsoft.com/office/drawing/2014/main" id="{DA0942BF-4AF4-8DB8-AE4C-A82F597EE48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32ce85889f_0_47:notes">
            <a:extLst>
              <a:ext uri="{FF2B5EF4-FFF2-40B4-BE49-F238E27FC236}">
                <a16:creationId xmlns:a16="http://schemas.microsoft.com/office/drawing/2014/main" id="{5F9B0246-F365-3DEF-CB3F-DD9355D26E7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593702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2FF44A42-B5D1-7B53-3812-07A23A58A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C7350B47-BD54-FD92-565C-C1AF366CBE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E967D61E-44E8-BC11-EA21-84914B367AA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319133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4812A8EB-C44E-3113-239A-3ECD0A4CB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42FECB6-1749-89E8-0D10-12B9FBB3369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48AA2A65-9F13-1EDB-0E5F-944360663F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 defTabSz="931774">
              <a:buNone/>
              <a:defRPr/>
            </a:pPr>
            <a:r>
              <a:rPr lang="es-ES" kern="1200">
                <a:solidFill>
                  <a:schemeClr val="tx1"/>
                </a:solidFill>
              </a:rPr>
              <a:t>Se identifican prácticas percibidas de forma más crítica por las autoridades, el acceso a instrumentos financieros como el </a:t>
            </a:r>
            <a:r>
              <a:rPr lang="es-ES" kern="1200" err="1">
                <a:solidFill>
                  <a:schemeClr val="tx1"/>
                </a:solidFill>
              </a:rPr>
              <a:t>factoring</a:t>
            </a:r>
            <a:r>
              <a:rPr lang="es-ES" kern="1200">
                <a:solidFill>
                  <a:schemeClr val="tx1"/>
                </a:solidFill>
              </a:rPr>
              <a:t> para enfrentar problemas de liquidez, y la priorización de actividades no educativas orientadas a la generación de ingresos. Estas prácticas reciben una valoración aún más negativa en el caso de las instituciones estatales, 55,9% y 47,1% respectivamente.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93889048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AC80B3B9-F5A4-F28A-5A66-698965109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85CE873A-217D-A2FF-1BF8-CF54D84C90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1BB628DA-8D9F-A8FF-E54A-8EA944901C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357238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DA4A9AC-B4F7-45A5-CBB5-012469190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BC7301C2-C933-B5A4-7DFC-F4E297CCD71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BF805AF6-B88A-FC2A-70CC-18A71BA7BF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r>
              <a:rPr lang="es-ES"/>
              <a:t>Paralelamente, crece la convicción de que los aranceles no subirán:</a:t>
            </a:r>
            <a:r>
              <a:rPr lang="es-ES" b="1"/>
              <a:t> 64 %  en 2025 vs 54 % en 2024. </a:t>
            </a:r>
          </a:p>
          <a:p>
            <a:pPr marL="161766" indent="0">
              <a:buNone/>
            </a:pPr>
            <a:endParaRPr lang="es-ES"/>
          </a:p>
          <a:p>
            <a:r>
              <a:rPr lang="es-ES" b="1"/>
              <a:t>La matrícula de pregrado tenderá a estabilizarse </a:t>
            </a:r>
            <a:r>
              <a:rPr lang="es-ES"/>
              <a:t>o a registrar una leve disminución: 59 % en 2024 a 74,7 % en 2025. </a:t>
            </a:r>
          </a:p>
          <a:p>
            <a:endParaRPr lang="es-ES"/>
          </a:p>
          <a:p>
            <a:r>
              <a:rPr lang="es-ES" b="1"/>
              <a:t>Mayor articulación entre los distintos niveles y trayectorias formativas</a:t>
            </a:r>
            <a:r>
              <a:rPr lang="es-ES"/>
              <a:t>, tanto entre formación técnica y profesional como entre pregrado y posgrado. </a:t>
            </a:r>
            <a:endParaRPr lang="es-CL"/>
          </a:p>
          <a:p>
            <a:pPr marL="0" indent="0" defTabSz="931774">
              <a:buNone/>
              <a:defRPr/>
            </a:pPr>
            <a:endParaRPr lang="es-ES" kern="1200">
              <a:solidFill>
                <a:schemeClr val="tx1"/>
              </a:solidFill>
            </a:endParaRPr>
          </a:p>
          <a:p>
            <a:pPr marL="0" indent="0" defTabSz="931774">
              <a:buNone/>
              <a:defRPr/>
            </a:pPr>
            <a:r>
              <a:rPr lang="es-ES" kern="1200">
                <a:solidFill>
                  <a:schemeClr val="tx1"/>
                </a:solidFill>
              </a:rPr>
              <a:t>Se identifican prácticas percibidas de forma más crítica por las autoridades, el acceso a instrumentos financieros como el </a:t>
            </a:r>
            <a:r>
              <a:rPr lang="es-ES" kern="1200" err="1">
                <a:solidFill>
                  <a:schemeClr val="tx1"/>
                </a:solidFill>
              </a:rPr>
              <a:t>factoring</a:t>
            </a:r>
            <a:r>
              <a:rPr lang="es-ES" kern="1200">
                <a:solidFill>
                  <a:schemeClr val="tx1"/>
                </a:solidFill>
              </a:rPr>
              <a:t> para enfrentar problemas de liquidez, y la priorización de actividades no educativas orientadas a la generación de ingresos. Estas prácticas reciben una valoración aún más negativa en el caso de las instituciones estatales, 55,9% y 47,1% respectivamente.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6831763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6ED2D328-2276-F29C-5794-F9CD1A5CC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A1ADA41D-DFA4-12CD-5FA4-E1193BEEF6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88C24F75-0E3B-0857-16DB-30ACCBD048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 defTabSz="931774">
              <a:buNone/>
              <a:defRPr/>
            </a:pPr>
            <a:r>
              <a:rPr lang="es-ES" kern="1200">
                <a:solidFill>
                  <a:schemeClr val="tx1"/>
                </a:solidFill>
              </a:rPr>
              <a:t>Se identifican prácticas percibidas de forma más crítica por las autoridades, el acceso a instrumentos financieros como el </a:t>
            </a:r>
            <a:r>
              <a:rPr lang="es-ES" kern="1200" err="1">
                <a:solidFill>
                  <a:schemeClr val="tx1"/>
                </a:solidFill>
              </a:rPr>
              <a:t>factoring</a:t>
            </a:r>
            <a:r>
              <a:rPr lang="es-ES" kern="1200">
                <a:solidFill>
                  <a:schemeClr val="tx1"/>
                </a:solidFill>
              </a:rPr>
              <a:t> para enfrentar problemas de liquidez, y la priorización de actividades no educativas orientadas a la generación de ingresos. Estas prácticas reciben una valoración aún más negativa en el caso de las instituciones estatales, 55,9% y 47,1% respectivamente.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399781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7AD18DE8-F9A9-DB13-C495-4079CE20DC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854293B4-F830-2D3A-9A24-D352AC7012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AFDE3D79-8986-CDAF-9291-66B45C8E5E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5655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0C6EAF18-E4E0-BCB2-6BBC-6CB753A1B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BE35DCA5-C273-01BC-D28F-C6380A9504F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EA01E858-3FDB-9145-BD81-4CEDEDD87D1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 defTabSz="931774">
              <a:buNone/>
              <a:defRPr/>
            </a:pPr>
            <a:r>
              <a:rPr lang="es-ES" kern="1200">
                <a:solidFill>
                  <a:schemeClr val="tx1"/>
                </a:solidFill>
              </a:rPr>
              <a:t>Se identifican prácticas percibidas de forma más crítica por las autoridades, el acceso a instrumentos financieros como el </a:t>
            </a:r>
            <a:r>
              <a:rPr lang="es-ES" kern="1200" err="1">
                <a:solidFill>
                  <a:schemeClr val="tx1"/>
                </a:solidFill>
              </a:rPr>
              <a:t>factoring</a:t>
            </a:r>
            <a:r>
              <a:rPr lang="es-ES" kern="1200">
                <a:solidFill>
                  <a:schemeClr val="tx1"/>
                </a:solidFill>
              </a:rPr>
              <a:t> para enfrentar problemas de liquidez, y la priorización de actividades no educativas orientadas a la generación de ingresos. Estas prácticas reciben una valoración aún más negativa en el caso de las instituciones estatales, 55,9% y 47,1% respectivamente.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228507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81065D3F-E70F-CC06-48A8-0889DBEF7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23C9FDDD-94B9-20EB-CDC1-C19ABD8778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FEF12505-3506-2C8D-4948-1DBC3D04B08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9037297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B2E68E88-BB1D-E7E5-2FDB-405F029BC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6DE088B5-3511-AC61-61DC-262D4534BFE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1B353A45-934D-DBCD-5E20-2229FF68560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</a:t>
            </a:r>
            <a:r>
              <a:rPr lang="es-ES" b="1" kern="1200">
                <a:solidFill>
                  <a:schemeClr val="tx1"/>
                </a:solidFill>
              </a:rPr>
              <a:t>Proyecto de Ley de Financiamiento Público de la Educación Superior (FES) </a:t>
            </a:r>
            <a:r>
              <a:rPr lang="es-ES" kern="1200">
                <a:solidFill>
                  <a:schemeClr val="tx1"/>
                </a:solidFill>
              </a:rPr>
              <a:t>es considerado </a:t>
            </a:r>
            <a:r>
              <a:rPr lang="es-ES" b="1" kern="1200">
                <a:solidFill>
                  <a:schemeClr val="tx1"/>
                </a:solidFill>
              </a:rPr>
              <a:t>esencial o muy importante por un 82,9 % </a:t>
            </a:r>
            <a:r>
              <a:rPr lang="es-ES" kern="1200">
                <a:solidFill>
                  <a:schemeClr val="tx1"/>
                </a:solidFill>
              </a:rPr>
              <a:t>de las autoridades encuestadas, con especial énfasis entre representantes de </a:t>
            </a:r>
            <a:r>
              <a:rPr lang="es-ES" b="1" kern="1200">
                <a:solidFill>
                  <a:schemeClr val="tx1"/>
                </a:solidFill>
              </a:rPr>
              <a:t>universidades estatales</a:t>
            </a:r>
            <a:r>
              <a:rPr lang="es-ES" kern="1200">
                <a:solidFill>
                  <a:schemeClr val="tx1"/>
                </a:solidFill>
              </a:rPr>
              <a:t>, donde su relevancia se percibe de forma más crítica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 </a:t>
            </a:r>
            <a:r>
              <a:rPr lang="es-ES" b="1" kern="1200">
                <a:solidFill>
                  <a:schemeClr val="tx1"/>
                </a:solidFill>
              </a:rPr>
              <a:t>Ley N.º 21.369</a:t>
            </a:r>
            <a:r>
              <a:rPr lang="es-ES" kern="1200">
                <a:solidFill>
                  <a:schemeClr val="tx1"/>
                </a:solidFill>
              </a:rPr>
              <a:t>, que regula el acoso sexual, la violencia de género y la discriminación en la educación superior, alcanza un </a:t>
            </a:r>
            <a:r>
              <a:rPr lang="es-ES" b="1" kern="1200">
                <a:solidFill>
                  <a:schemeClr val="tx1"/>
                </a:solidFill>
              </a:rPr>
              <a:t>71 % de valoración positiva </a:t>
            </a:r>
            <a:r>
              <a:rPr lang="es-ES" kern="1200">
                <a:solidFill>
                  <a:schemeClr val="tx1"/>
                </a:solidFill>
              </a:rPr>
              <a:t>al sumar las opciones “esencial” y “muy importante” en el total del sistema, cifra que se eleva significativamente en </a:t>
            </a:r>
            <a:r>
              <a:rPr lang="es-ES" b="1" kern="1200">
                <a:solidFill>
                  <a:schemeClr val="tx1"/>
                </a:solidFill>
              </a:rPr>
              <a:t>CFT privados</a:t>
            </a:r>
            <a:r>
              <a:rPr lang="es-ES" kern="1200">
                <a:solidFill>
                  <a:schemeClr val="tx1"/>
                </a:solidFill>
              </a:rPr>
              <a:t>, donde llega a un </a:t>
            </a:r>
            <a:r>
              <a:rPr lang="es-ES" b="1" kern="1200">
                <a:solidFill>
                  <a:schemeClr val="tx1"/>
                </a:solidFill>
              </a:rPr>
              <a:t>80,7 %</a:t>
            </a:r>
            <a:r>
              <a:rPr lang="es-ES" kern="1200">
                <a:solidFill>
                  <a:schemeClr val="tx1"/>
                </a:solidFill>
              </a:rPr>
              <a:t>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 </a:t>
            </a:r>
            <a:r>
              <a:rPr lang="es-ES" b="1" kern="1200">
                <a:solidFill>
                  <a:schemeClr val="tx1"/>
                </a:solidFill>
              </a:rPr>
              <a:t>Ley TEA</a:t>
            </a:r>
            <a:r>
              <a:rPr lang="es-ES" kern="1200">
                <a:solidFill>
                  <a:schemeClr val="tx1"/>
                </a:solidFill>
              </a:rPr>
              <a:t>, que promueve la inclusión de personas con trastorno del espectro autista, es considerada </a:t>
            </a:r>
            <a:r>
              <a:rPr lang="es-ES" b="1" kern="1200">
                <a:solidFill>
                  <a:schemeClr val="tx1"/>
                </a:solidFill>
              </a:rPr>
              <a:t>esencial o muy importante por un 69,2 % </a:t>
            </a:r>
            <a:r>
              <a:rPr lang="es-ES" kern="1200">
                <a:solidFill>
                  <a:schemeClr val="tx1"/>
                </a:solidFill>
              </a:rPr>
              <a:t>de los encuestados, lo que refleja una creciente preocupación por avanzar en condiciones de equidad y accesibilidad dentro del sistema.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4531731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A5D75057-AE49-CF33-A3F0-79A6101030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0514697A-E071-532F-8EB7-2FB810DD96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A08D382D-823A-2E43-5BFA-07259D9ED43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el </a:t>
            </a:r>
            <a:r>
              <a:rPr lang="es-ES" b="1" kern="1200">
                <a:solidFill>
                  <a:schemeClr val="tx1"/>
                </a:solidFill>
              </a:rPr>
              <a:t>Proyecto de Ley de Financiamiento Público de la Educación Superior (FES) </a:t>
            </a:r>
            <a:r>
              <a:rPr lang="es-ES" kern="1200">
                <a:solidFill>
                  <a:schemeClr val="tx1"/>
                </a:solidFill>
              </a:rPr>
              <a:t>es considerado </a:t>
            </a:r>
            <a:r>
              <a:rPr lang="es-ES" b="1" kern="1200">
                <a:solidFill>
                  <a:schemeClr val="tx1"/>
                </a:solidFill>
              </a:rPr>
              <a:t>esencial o muy importante por un 82,9 % </a:t>
            </a:r>
            <a:r>
              <a:rPr lang="es-ES" kern="1200">
                <a:solidFill>
                  <a:schemeClr val="tx1"/>
                </a:solidFill>
              </a:rPr>
              <a:t>de las autoridades encuestadas, con especial énfasis entre representantes de </a:t>
            </a:r>
            <a:r>
              <a:rPr lang="es-ES" b="1" kern="1200">
                <a:solidFill>
                  <a:schemeClr val="tx1"/>
                </a:solidFill>
              </a:rPr>
              <a:t>universidades estatales</a:t>
            </a:r>
            <a:r>
              <a:rPr lang="es-ES" kern="1200">
                <a:solidFill>
                  <a:schemeClr val="tx1"/>
                </a:solidFill>
              </a:rPr>
              <a:t>, donde su relevancia se percibe de forma más crítica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 </a:t>
            </a:r>
            <a:r>
              <a:rPr lang="es-ES" b="1" kern="1200">
                <a:solidFill>
                  <a:schemeClr val="tx1"/>
                </a:solidFill>
              </a:rPr>
              <a:t>Ley N.º 21.369</a:t>
            </a:r>
            <a:r>
              <a:rPr lang="es-ES" kern="1200">
                <a:solidFill>
                  <a:schemeClr val="tx1"/>
                </a:solidFill>
              </a:rPr>
              <a:t>, que regula el acoso sexual, la violencia de género y la discriminación en la educación superior, alcanza un </a:t>
            </a:r>
            <a:r>
              <a:rPr lang="es-ES" b="1" kern="1200">
                <a:solidFill>
                  <a:schemeClr val="tx1"/>
                </a:solidFill>
              </a:rPr>
              <a:t>71 % de valoración positiva </a:t>
            </a:r>
            <a:r>
              <a:rPr lang="es-ES" kern="1200">
                <a:solidFill>
                  <a:schemeClr val="tx1"/>
                </a:solidFill>
              </a:rPr>
              <a:t>al sumar las opciones “esencial” y “muy importante” en el total del sistema, cifra que se eleva significativamente en </a:t>
            </a:r>
            <a:r>
              <a:rPr lang="es-ES" b="1" kern="1200">
                <a:solidFill>
                  <a:schemeClr val="tx1"/>
                </a:solidFill>
              </a:rPr>
              <a:t>CFT privados</a:t>
            </a:r>
            <a:r>
              <a:rPr lang="es-ES" kern="1200">
                <a:solidFill>
                  <a:schemeClr val="tx1"/>
                </a:solidFill>
              </a:rPr>
              <a:t>, donde llega a un </a:t>
            </a:r>
            <a:r>
              <a:rPr lang="es-ES" b="1" kern="1200">
                <a:solidFill>
                  <a:schemeClr val="tx1"/>
                </a:solidFill>
              </a:rPr>
              <a:t>80,7 %</a:t>
            </a:r>
            <a:r>
              <a:rPr lang="es-ES" kern="1200">
                <a:solidFill>
                  <a:schemeClr val="tx1"/>
                </a:solidFill>
              </a:rPr>
              <a:t>. </a:t>
            </a:r>
          </a:p>
          <a:p>
            <a:pPr marL="161766" indent="0">
              <a:buNone/>
            </a:pPr>
            <a:endParaRPr lang="es-ES" kern="1200">
              <a:solidFill>
                <a:schemeClr val="tx1"/>
              </a:solidFill>
            </a:endParaRPr>
          </a:p>
          <a:p>
            <a:pPr marL="161766" indent="0">
              <a:buNone/>
            </a:pPr>
            <a:r>
              <a:rPr lang="es-ES" kern="1200">
                <a:solidFill>
                  <a:schemeClr val="tx1"/>
                </a:solidFill>
              </a:rPr>
              <a:t>la </a:t>
            </a:r>
            <a:r>
              <a:rPr lang="es-ES" b="1" kern="1200">
                <a:solidFill>
                  <a:schemeClr val="tx1"/>
                </a:solidFill>
              </a:rPr>
              <a:t>Ley TEA</a:t>
            </a:r>
            <a:r>
              <a:rPr lang="es-ES" kern="1200">
                <a:solidFill>
                  <a:schemeClr val="tx1"/>
                </a:solidFill>
              </a:rPr>
              <a:t>, que promueve la inclusión de personas con trastorno del espectro autista, es considerada </a:t>
            </a:r>
            <a:r>
              <a:rPr lang="es-ES" b="1" kern="1200">
                <a:solidFill>
                  <a:schemeClr val="tx1"/>
                </a:solidFill>
              </a:rPr>
              <a:t>esencial o muy importante por un 69,2 % </a:t>
            </a:r>
            <a:r>
              <a:rPr lang="es-ES" kern="1200">
                <a:solidFill>
                  <a:schemeClr val="tx1"/>
                </a:solidFill>
              </a:rPr>
              <a:t>de los encuestados, lo que refleja una creciente preocupación por avanzar en condiciones de equidad y accesibilidad dentro del sistema.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496396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>
          <a:extLst>
            <a:ext uri="{FF2B5EF4-FFF2-40B4-BE49-F238E27FC236}">
              <a16:creationId xmlns:a16="http://schemas.microsoft.com/office/drawing/2014/main" id="{F0DA342B-6993-65BE-60AD-4B9FD736E7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32ce85889f_0_30:notes">
            <a:extLst>
              <a:ext uri="{FF2B5EF4-FFF2-40B4-BE49-F238E27FC236}">
                <a16:creationId xmlns:a16="http://schemas.microsoft.com/office/drawing/2014/main" id="{194CFA25-D33D-8404-6AE1-C4757739908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32ce85889f_0_30:notes">
            <a:extLst>
              <a:ext uri="{FF2B5EF4-FFF2-40B4-BE49-F238E27FC236}">
                <a16:creationId xmlns:a16="http://schemas.microsoft.com/office/drawing/2014/main" id="{72D3FA89-A79A-4727-CECC-BD55125557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239189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0BE96B2C-F33D-310A-B4AC-00C5230B8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B041ABC2-2625-3F10-C0CB-A62DE9F343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D1EA8E6A-C418-4199-D70A-36F831B8B3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 defTabSz="931774">
              <a:buNone/>
              <a:defRPr/>
            </a:pPr>
            <a:r>
              <a:rPr lang="es-ES" kern="1200">
                <a:solidFill>
                  <a:schemeClr val="tx1"/>
                </a:solidFill>
              </a:rPr>
              <a:t>Se identifican prácticas percibidas de forma más crítica por las autoridades, el acceso a instrumentos financieros como el </a:t>
            </a:r>
            <a:r>
              <a:rPr lang="es-ES" kern="1200" err="1">
                <a:solidFill>
                  <a:schemeClr val="tx1"/>
                </a:solidFill>
              </a:rPr>
              <a:t>factoring</a:t>
            </a:r>
            <a:r>
              <a:rPr lang="es-ES" kern="1200">
                <a:solidFill>
                  <a:schemeClr val="tx1"/>
                </a:solidFill>
              </a:rPr>
              <a:t> para enfrentar problemas de liquidez, y la priorización de actividades no educativas orientadas a la generación de ingresos. Estas prácticas reciben una valoración aún más negativa en el caso de las instituciones estatales, 55,9% y 47,1% respectivamente. </a:t>
            </a:r>
            <a:endParaRPr lang="es-CL"/>
          </a:p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5879934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>
          <a:extLst>
            <a:ext uri="{FF2B5EF4-FFF2-40B4-BE49-F238E27FC236}">
              <a16:creationId xmlns:a16="http://schemas.microsoft.com/office/drawing/2014/main" id="{36D90A8F-7BDE-275D-C3F8-411202E38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32ce85889f_0_17:notes">
            <a:extLst>
              <a:ext uri="{FF2B5EF4-FFF2-40B4-BE49-F238E27FC236}">
                <a16:creationId xmlns:a16="http://schemas.microsoft.com/office/drawing/2014/main" id="{06A6E243-5A61-DC52-B83F-2F9F48C29E7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32ce85889f_0_17:notes">
            <a:extLst>
              <a:ext uri="{FF2B5EF4-FFF2-40B4-BE49-F238E27FC236}">
                <a16:creationId xmlns:a16="http://schemas.microsoft.com/office/drawing/2014/main" id="{7605D918-C2FC-EE5C-DF58-F88DA4B5F1E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4110932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>
          <a:extLst>
            <a:ext uri="{FF2B5EF4-FFF2-40B4-BE49-F238E27FC236}">
              <a16:creationId xmlns:a16="http://schemas.microsoft.com/office/drawing/2014/main" id="{7F03173E-F46A-59E3-D6C8-C18C1E16D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>
            <a:extLst>
              <a:ext uri="{FF2B5EF4-FFF2-40B4-BE49-F238E27FC236}">
                <a16:creationId xmlns:a16="http://schemas.microsoft.com/office/drawing/2014/main" id="{2BD88E0B-E6F7-18BE-DE64-518E63F780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>
            <a:extLst>
              <a:ext uri="{FF2B5EF4-FFF2-40B4-BE49-F238E27FC236}">
                <a16:creationId xmlns:a16="http://schemas.microsoft.com/office/drawing/2014/main" id="{2DE9A519-536D-14F3-75CD-DCE56D3CA86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spcFirstLastPara="1" wrap="square" lIns="93162" tIns="93162" rIns="93162" bIns="93162" anchor="t" anchorCtr="0">
            <a:noAutofit/>
          </a:bodyPr>
          <a:lstStyle/>
          <a:p>
            <a:pPr marL="0" indent="0"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714417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49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119270" y="3022887"/>
            <a:ext cx="8897509" cy="4829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 algn="ctr"/>
            <a:r>
              <a:rPr lang="es-419" sz="16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PRESENTACIÓN DE RESULTADOS SEGUNDA ENCUESTA EPAES 2025</a:t>
            </a:r>
            <a:endParaRPr lang="en-US" sz="1600">
              <a:solidFill>
                <a:srgbClr val="1B1364"/>
              </a:solidFill>
              <a:latin typeface="Verdana"/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076500" y="4704912"/>
            <a:ext cx="2991000" cy="1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47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s-419" sz="21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Verdana"/>
                <a:ea typeface="Verdana"/>
                <a:cs typeface="Verdana"/>
                <a:sym typeface="Verdana"/>
              </a:rPr>
              <a:t>Octubre</a:t>
            </a:r>
            <a:endParaRPr sz="11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5BC97DA5-5BE7-C0C8-E433-4C9F632CE15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4115667" y="3643514"/>
            <a:ext cx="904715" cy="820337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8254592-01E7-0876-5E01-25BD2B872BF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143223" y="1089817"/>
            <a:ext cx="4340721" cy="15978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85678806-A5EC-128D-988C-E11DC75E8F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D8EA1F63-D107-3828-735C-EB4D2A85AC63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3" y="2050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649558CF-686D-8958-EF86-90C04C944BE3}"/>
              </a:ext>
            </a:extLst>
          </p:cNvPr>
          <p:cNvSpPr txBox="1"/>
          <p:nvPr/>
        </p:nvSpPr>
        <p:spPr>
          <a:xfrm>
            <a:off x="604549" y="1255478"/>
            <a:ext cx="7744321" cy="2949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32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ENCUESTA</a:t>
            </a:r>
          </a:p>
          <a:p>
            <a:pPr lvl="0"/>
            <a:r>
              <a:rPr lang="es-419" sz="32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DE PROYECCIONES Y EXPECTATIVAS DE</a:t>
            </a:r>
          </a:p>
          <a:p>
            <a:pPr lvl="0"/>
            <a:r>
              <a:rPr lang="es-419" sz="32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ACTORES ESTRATÉGICOS DE</a:t>
            </a:r>
          </a:p>
          <a:p>
            <a:pPr lvl="0"/>
            <a:r>
              <a:rPr lang="es-419" sz="32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Verdana"/>
              </a:rPr>
              <a:t>LA EDUCACIÓN SUPERIOR 2025</a:t>
            </a:r>
            <a:endParaRPr sz="3200">
              <a:solidFill>
                <a:srgbClr val="2E319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30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0B4489B6-DC72-F64A-018D-9E549753A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4DED556C-D237-4413-B6DE-780F50A8692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3" y="2050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65;p14">
            <a:extLst>
              <a:ext uri="{FF2B5EF4-FFF2-40B4-BE49-F238E27FC236}">
                <a16:creationId xmlns:a16="http://schemas.microsoft.com/office/drawing/2014/main" id="{01F833B8-6C87-CE64-16BC-26914F1285DA}"/>
              </a:ext>
            </a:extLst>
          </p:cNvPr>
          <p:cNvSpPr txBox="1"/>
          <p:nvPr/>
        </p:nvSpPr>
        <p:spPr>
          <a:xfrm>
            <a:off x="568709" y="672892"/>
            <a:ext cx="3633242" cy="365116"/>
          </a:xfrm>
          <a:prstGeom prst="rect">
            <a:avLst/>
          </a:prstGeom>
          <a:noFill/>
          <a:ln>
            <a:noFill/>
          </a:ln>
          <a:effectLst/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000" b="1" i="0" u="none" strike="noStrike" cap="none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DISEÑO DE ENCUESTA </a:t>
            </a:r>
          </a:p>
        </p:txBody>
      </p:sp>
      <p:grpSp>
        <p:nvGrpSpPr>
          <p:cNvPr id="48" name="Grupo 47">
            <a:extLst>
              <a:ext uri="{FF2B5EF4-FFF2-40B4-BE49-F238E27FC236}">
                <a16:creationId xmlns:a16="http://schemas.microsoft.com/office/drawing/2014/main" id="{C84E0158-5FEA-2D19-5014-2D1AEDC0C905}"/>
              </a:ext>
            </a:extLst>
          </p:cNvPr>
          <p:cNvGrpSpPr/>
          <p:nvPr/>
        </p:nvGrpSpPr>
        <p:grpSpPr>
          <a:xfrm>
            <a:off x="567239" y="1439406"/>
            <a:ext cx="1798246" cy="2609052"/>
            <a:chOff x="591092" y="1591273"/>
            <a:chExt cx="1798246" cy="2609052"/>
          </a:xfrm>
        </p:grpSpPr>
        <p:sp>
          <p:nvSpPr>
            <p:cNvPr id="45" name="Proceso 44">
              <a:extLst>
                <a:ext uri="{FF2B5EF4-FFF2-40B4-BE49-F238E27FC236}">
                  <a16:creationId xmlns:a16="http://schemas.microsoft.com/office/drawing/2014/main" id="{4201E474-704E-82D0-B2A8-AC86DEC34390}"/>
                </a:ext>
              </a:extLst>
            </p:cNvPr>
            <p:cNvSpPr>
              <a:spLocks/>
            </p:cNvSpPr>
            <p:nvPr/>
          </p:nvSpPr>
          <p:spPr>
            <a:xfrm>
              <a:off x="591267" y="1965135"/>
              <a:ext cx="1798071" cy="919845"/>
            </a:xfrm>
            <a:prstGeom prst="flowChartProcess">
              <a:avLst/>
            </a:prstGeom>
            <a:solidFill>
              <a:srgbClr val="1B13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6" name="Proceso 45">
              <a:extLst>
                <a:ext uri="{FF2B5EF4-FFF2-40B4-BE49-F238E27FC236}">
                  <a16:creationId xmlns:a16="http://schemas.microsoft.com/office/drawing/2014/main" id="{4EBCCFD4-626D-91AB-2326-4024F5015C2D}"/>
                </a:ext>
              </a:extLst>
            </p:cNvPr>
            <p:cNvSpPr>
              <a:spLocks/>
            </p:cNvSpPr>
            <p:nvPr/>
          </p:nvSpPr>
          <p:spPr>
            <a:xfrm>
              <a:off x="591092" y="3045879"/>
              <a:ext cx="1798071" cy="115444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1B13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7" name="Flecha abajo 46">
              <a:extLst>
                <a:ext uri="{FF2B5EF4-FFF2-40B4-BE49-F238E27FC236}">
                  <a16:creationId xmlns:a16="http://schemas.microsoft.com/office/drawing/2014/main" id="{797BA490-F68B-32FF-80AD-B41A449BCDA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19920" y="2846029"/>
              <a:ext cx="179417" cy="368575"/>
            </a:xfrm>
            <a:prstGeom prst="downArrow">
              <a:avLst/>
            </a:prstGeom>
            <a:solidFill>
              <a:srgbClr val="1B13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rgbClr val="1B1364"/>
                </a:solidFill>
              </a:endParaRPr>
            </a:p>
          </p:txBody>
        </p:sp>
        <p:grpSp>
          <p:nvGrpSpPr>
            <p:cNvPr id="32" name="Grupo 31">
              <a:extLst>
                <a:ext uri="{FF2B5EF4-FFF2-40B4-BE49-F238E27FC236}">
                  <a16:creationId xmlns:a16="http://schemas.microsoft.com/office/drawing/2014/main" id="{C8D67B30-4552-1D77-5F46-4705812FA3C4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1288115" y="1591273"/>
              <a:ext cx="415457" cy="461665"/>
              <a:chOff x="1288112" y="1702193"/>
              <a:chExt cx="437322" cy="485962"/>
            </a:xfrm>
          </p:grpSpPr>
          <p:sp>
            <p:nvSpPr>
              <p:cNvPr id="5" name="Elipse 4">
                <a:extLst>
                  <a:ext uri="{FF2B5EF4-FFF2-40B4-BE49-F238E27FC236}">
                    <a16:creationId xmlns:a16="http://schemas.microsoft.com/office/drawing/2014/main" id="{52631029-031A-0206-C9CB-204DEAF49303}"/>
                  </a:ext>
                </a:extLst>
              </p:cNvPr>
              <p:cNvSpPr/>
              <p:nvPr/>
            </p:nvSpPr>
            <p:spPr>
              <a:xfrm>
                <a:off x="1288112" y="1726515"/>
                <a:ext cx="437322" cy="4373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6" name="CuadroTexto 5">
                <a:extLst>
                  <a:ext uri="{FF2B5EF4-FFF2-40B4-BE49-F238E27FC236}">
                    <a16:creationId xmlns:a16="http://schemas.microsoft.com/office/drawing/2014/main" id="{333A865E-AAA0-4041-D72C-344C2339ED1E}"/>
                  </a:ext>
                </a:extLst>
              </p:cNvPr>
              <p:cNvSpPr txBox="1"/>
              <p:nvPr/>
            </p:nvSpPr>
            <p:spPr>
              <a:xfrm>
                <a:off x="1322518" y="1702193"/>
                <a:ext cx="302151" cy="48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L" sz="2400" b="1">
                    <a:solidFill>
                      <a:srgbClr val="1B1364"/>
                    </a:solidFill>
                  </a:rPr>
                  <a:t>1</a:t>
                </a:r>
              </a:p>
            </p:txBody>
          </p:sp>
        </p:grp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9EDE2E0E-35AA-0998-9EF1-51431421305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922243" y="2254478"/>
              <a:ext cx="1139023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3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Técnica</a:t>
              </a:r>
            </a:p>
          </p:txBody>
        </p:sp>
        <p:sp>
          <p:nvSpPr>
            <p:cNvPr id="18" name="CuadroTexto 17">
              <a:extLst>
                <a:ext uri="{FF2B5EF4-FFF2-40B4-BE49-F238E27FC236}">
                  <a16:creationId xmlns:a16="http://schemas.microsoft.com/office/drawing/2014/main" id="{E43FA24A-556A-2C96-0A97-A8043FEAC8E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803175" y="3435406"/>
              <a:ext cx="139462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Encuesta online</a:t>
              </a:r>
              <a:endParaRPr lang="es-CL" sz="120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50" name="Grupo 49">
            <a:extLst>
              <a:ext uri="{FF2B5EF4-FFF2-40B4-BE49-F238E27FC236}">
                <a16:creationId xmlns:a16="http://schemas.microsoft.com/office/drawing/2014/main" id="{A58EF246-3491-7337-C080-B842F2F30408}"/>
              </a:ext>
            </a:extLst>
          </p:cNvPr>
          <p:cNvGrpSpPr/>
          <p:nvPr/>
        </p:nvGrpSpPr>
        <p:grpSpPr>
          <a:xfrm>
            <a:off x="4709458" y="1439406"/>
            <a:ext cx="1798246" cy="2609052"/>
            <a:chOff x="4733311" y="1591273"/>
            <a:chExt cx="1798246" cy="2609052"/>
          </a:xfrm>
        </p:grpSpPr>
        <p:sp>
          <p:nvSpPr>
            <p:cNvPr id="39" name="Proceso 38">
              <a:extLst>
                <a:ext uri="{FF2B5EF4-FFF2-40B4-BE49-F238E27FC236}">
                  <a16:creationId xmlns:a16="http://schemas.microsoft.com/office/drawing/2014/main" id="{3D94556D-0708-E983-7373-F454783374B9}"/>
                </a:ext>
              </a:extLst>
            </p:cNvPr>
            <p:cNvSpPr>
              <a:spLocks/>
            </p:cNvSpPr>
            <p:nvPr/>
          </p:nvSpPr>
          <p:spPr>
            <a:xfrm>
              <a:off x="4733486" y="1965135"/>
              <a:ext cx="1798071" cy="919845"/>
            </a:xfrm>
            <a:prstGeom prst="flowChartProcess">
              <a:avLst/>
            </a:prstGeom>
            <a:solidFill>
              <a:srgbClr val="662C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0" name="Proceso 39">
              <a:extLst>
                <a:ext uri="{FF2B5EF4-FFF2-40B4-BE49-F238E27FC236}">
                  <a16:creationId xmlns:a16="http://schemas.microsoft.com/office/drawing/2014/main" id="{FF155E59-37E2-51EA-B458-E63F490011A8}"/>
                </a:ext>
              </a:extLst>
            </p:cNvPr>
            <p:cNvSpPr>
              <a:spLocks/>
            </p:cNvSpPr>
            <p:nvPr/>
          </p:nvSpPr>
          <p:spPr>
            <a:xfrm>
              <a:off x="4733311" y="3045879"/>
              <a:ext cx="1798071" cy="115444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662C9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1" name="Flecha abajo 40">
              <a:extLst>
                <a:ext uri="{FF2B5EF4-FFF2-40B4-BE49-F238E27FC236}">
                  <a16:creationId xmlns:a16="http://schemas.microsoft.com/office/drawing/2014/main" id="{40FCC825-5FB3-AF87-F5CE-A79F6420142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538856" y="2833776"/>
              <a:ext cx="179417" cy="368575"/>
            </a:xfrm>
            <a:prstGeom prst="downArrow">
              <a:avLst/>
            </a:prstGeom>
            <a:solidFill>
              <a:srgbClr val="662C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rgbClr val="1B1364"/>
                </a:solidFill>
              </a:endParaRPr>
            </a:p>
          </p:txBody>
        </p:sp>
        <p:grpSp>
          <p:nvGrpSpPr>
            <p:cNvPr id="34" name="Grupo 33">
              <a:extLst>
                <a:ext uri="{FF2B5EF4-FFF2-40B4-BE49-F238E27FC236}">
                  <a16:creationId xmlns:a16="http://schemas.microsoft.com/office/drawing/2014/main" id="{E2375CDE-616C-1837-9CAC-1EF3C24DD367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425526" y="1591273"/>
              <a:ext cx="415457" cy="461665"/>
              <a:chOff x="5425523" y="1702194"/>
              <a:chExt cx="437322" cy="485962"/>
            </a:xfrm>
          </p:grpSpPr>
          <p:sp>
            <p:nvSpPr>
              <p:cNvPr id="11" name="Elipse 10">
                <a:extLst>
                  <a:ext uri="{FF2B5EF4-FFF2-40B4-BE49-F238E27FC236}">
                    <a16:creationId xmlns:a16="http://schemas.microsoft.com/office/drawing/2014/main" id="{E5355369-0652-07D0-09AB-7E500CAF46C4}"/>
                  </a:ext>
                </a:extLst>
              </p:cNvPr>
              <p:cNvSpPr/>
              <p:nvPr/>
            </p:nvSpPr>
            <p:spPr>
              <a:xfrm>
                <a:off x="5425523" y="1726515"/>
                <a:ext cx="437322" cy="4373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80CBEDF6-1F34-2F6E-3D89-2C8CE969ACE9}"/>
                  </a:ext>
                </a:extLst>
              </p:cNvPr>
              <p:cNvSpPr txBox="1"/>
              <p:nvPr/>
            </p:nvSpPr>
            <p:spPr>
              <a:xfrm>
                <a:off x="5458484" y="1702194"/>
                <a:ext cx="302151" cy="48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L" sz="2400" b="1">
                    <a:solidFill>
                      <a:srgbClr val="662C91"/>
                    </a:solidFill>
                  </a:rPr>
                  <a:t>3</a:t>
                </a:r>
                <a:endParaRPr lang="es-CL" sz="2800" b="1">
                  <a:solidFill>
                    <a:srgbClr val="662C91"/>
                  </a:solidFill>
                </a:endParaRPr>
              </a:p>
            </p:txBody>
          </p:sp>
        </p:grp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15B98A7F-BFBD-768D-6F64-C80C67EA2E23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5003058" y="2183771"/>
              <a:ext cx="1255653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3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Recolección de datos</a:t>
              </a:r>
            </a:p>
          </p:txBody>
        </p:sp>
        <p:sp>
          <p:nvSpPr>
            <p:cNvPr id="27" name="CuadroTexto 26">
              <a:extLst>
                <a:ext uri="{FF2B5EF4-FFF2-40B4-BE49-F238E27FC236}">
                  <a16:creationId xmlns:a16="http://schemas.microsoft.com/office/drawing/2014/main" id="{6B1EFEF2-C7A8-6084-CEA2-454DFB11A6D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4872369" y="3231957"/>
              <a:ext cx="154009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El trabajo de campo se efectuó entre el 6 y el 17 de junio de 2025</a:t>
              </a:r>
            </a:p>
          </p:txBody>
        </p:sp>
      </p:grpSp>
      <p:grpSp>
        <p:nvGrpSpPr>
          <p:cNvPr id="51" name="Grupo 50">
            <a:extLst>
              <a:ext uri="{FF2B5EF4-FFF2-40B4-BE49-F238E27FC236}">
                <a16:creationId xmlns:a16="http://schemas.microsoft.com/office/drawing/2014/main" id="{49C16CDF-C8DC-F20C-365C-A99BFD362950}"/>
              </a:ext>
            </a:extLst>
          </p:cNvPr>
          <p:cNvGrpSpPr/>
          <p:nvPr/>
        </p:nvGrpSpPr>
        <p:grpSpPr>
          <a:xfrm>
            <a:off x="6801016" y="1439406"/>
            <a:ext cx="1798246" cy="2609052"/>
            <a:chOff x="6824869" y="1591273"/>
            <a:chExt cx="1798246" cy="2609052"/>
          </a:xfrm>
        </p:grpSpPr>
        <p:sp>
          <p:nvSpPr>
            <p:cNvPr id="42" name="Proceso 41">
              <a:extLst>
                <a:ext uri="{FF2B5EF4-FFF2-40B4-BE49-F238E27FC236}">
                  <a16:creationId xmlns:a16="http://schemas.microsoft.com/office/drawing/2014/main" id="{5354A1DD-0867-DFDF-2812-93AE6779C675}"/>
                </a:ext>
              </a:extLst>
            </p:cNvPr>
            <p:cNvSpPr>
              <a:spLocks/>
            </p:cNvSpPr>
            <p:nvPr/>
          </p:nvSpPr>
          <p:spPr>
            <a:xfrm>
              <a:off x="6825044" y="1965135"/>
              <a:ext cx="1798071" cy="919845"/>
            </a:xfrm>
            <a:prstGeom prst="flowChartProcess">
              <a:avLst/>
            </a:prstGeom>
            <a:solidFill>
              <a:srgbClr val="39B6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3" name="Proceso 42">
              <a:extLst>
                <a:ext uri="{FF2B5EF4-FFF2-40B4-BE49-F238E27FC236}">
                  <a16:creationId xmlns:a16="http://schemas.microsoft.com/office/drawing/2014/main" id="{405FDD72-4475-0ADA-A2E8-1B4F529551B2}"/>
                </a:ext>
              </a:extLst>
            </p:cNvPr>
            <p:cNvSpPr>
              <a:spLocks/>
            </p:cNvSpPr>
            <p:nvPr/>
          </p:nvSpPr>
          <p:spPr>
            <a:xfrm>
              <a:off x="6824869" y="3045879"/>
              <a:ext cx="1798071" cy="115444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39B64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4" name="Flecha abajo 43">
              <a:extLst>
                <a:ext uri="{FF2B5EF4-FFF2-40B4-BE49-F238E27FC236}">
                  <a16:creationId xmlns:a16="http://schemas.microsoft.com/office/drawing/2014/main" id="{D7CAE2A4-4455-5E2D-992F-FD10FBC7926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637952" y="2833776"/>
              <a:ext cx="179417" cy="368575"/>
            </a:xfrm>
            <a:prstGeom prst="downArrow">
              <a:avLst/>
            </a:prstGeom>
            <a:solidFill>
              <a:srgbClr val="39B6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rgbClr val="1B1364"/>
                </a:solidFill>
              </a:endParaRPr>
            </a:p>
          </p:txBody>
        </p:sp>
        <p:grpSp>
          <p:nvGrpSpPr>
            <p:cNvPr id="35" name="Grupo 34">
              <a:extLst>
                <a:ext uri="{FF2B5EF4-FFF2-40B4-BE49-F238E27FC236}">
                  <a16:creationId xmlns:a16="http://schemas.microsoft.com/office/drawing/2014/main" id="{E426FCF1-5865-24F7-0012-EA04BFB02E42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7498409" y="1591273"/>
              <a:ext cx="415457" cy="461665"/>
              <a:chOff x="7498406" y="1691517"/>
              <a:chExt cx="437322" cy="485962"/>
            </a:xfrm>
          </p:grpSpPr>
          <p:sp>
            <p:nvSpPr>
              <p:cNvPr id="14" name="Elipse 13">
                <a:extLst>
                  <a:ext uri="{FF2B5EF4-FFF2-40B4-BE49-F238E27FC236}">
                    <a16:creationId xmlns:a16="http://schemas.microsoft.com/office/drawing/2014/main" id="{85ED89C9-217D-6479-69AD-FBEFFF8B402D}"/>
                  </a:ext>
                </a:extLst>
              </p:cNvPr>
              <p:cNvSpPr/>
              <p:nvPr/>
            </p:nvSpPr>
            <p:spPr>
              <a:xfrm>
                <a:off x="7498406" y="1726515"/>
                <a:ext cx="437322" cy="4373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711E09A6-3DC2-51AB-AB50-FA0F51D38494}"/>
                  </a:ext>
                </a:extLst>
              </p:cNvPr>
              <p:cNvSpPr txBox="1"/>
              <p:nvPr/>
            </p:nvSpPr>
            <p:spPr>
              <a:xfrm>
                <a:off x="7523938" y="1691517"/>
                <a:ext cx="302151" cy="48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L" sz="2400" b="1">
                    <a:solidFill>
                      <a:srgbClr val="39B64A"/>
                    </a:solidFill>
                  </a:rPr>
                  <a:t>4</a:t>
                </a:r>
                <a:endParaRPr lang="es-CL" sz="2800" b="1">
                  <a:solidFill>
                    <a:srgbClr val="39B64A"/>
                  </a:solidFill>
                </a:endParaRPr>
              </a:p>
            </p:txBody>
          </p:sp>
        </p:grpSp>
        <p:sp>
          <p:nvSpPr>
            <p:cNvPr id="22" name="CuadroTexto 21">
              <a:extLst>
                <a:ext uri="{FF2B5EF4-FFF2-40B4-BE49-F238E27FC236}">
                  <a16:creationId xmlns:a16="http://schemas.microsoft.com/office/drawing/2014/main" id="{A1A6E157-2233-CC82-BB67-D59A03884EA2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7052832" y="2089514"/>
              <a:ext cx="1331367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3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Participantes y tasa de respuesta</a:t>
              </a:r>
            </a:p>
          </p:txBody>
        </p:sp>
        <p:sp>
          <p:nvSpPr>
            <p:cNvPr id="30" name="CuadroTexto 29">
              <a:extLst>
                <a:ext uri="{FF2B5EF4-FFF2-40B4-BE49-F238E27FC236}">
                  <a16:creationId xmlns:a16="http://schemas.microsoft.com/office/drawing/2014/main" id="{B0921662-C1D6-4AF0-1B3C-53FBE1072CE4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6955341" y="3327175"/>
              <a:ext cx="153710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217 respuestas completas en 98 instituciones</a:t>
              </a:r>
            </a:p>
          </p:txBody>
        </p:sp>
      </p:grpSp>
      <p:grpSp>
        <p:nvGrpSpPr>
          <p:cNvPr id="49" name="Grupo 48">
            <a:extLst>
              <a:ext uri="{FF2B5EF4-FFF2-40B4-BE49-F238E27FC236}">
                <a16:creationId xmlns:a16="http://schemas.microsoft.com/office/drawing/2014/main" id="{51719593-E36C-0F6F-DF30-64F67A399674}"/>
              </a:ext>
            </a:extLst>
          </p:cNvPr>
          <p:cNvGrpSpPr/>
          <p:nvPr/>
        </p:nvGrpSpPr>
        <p:grpSpPr>
          <a:xfrm>
            <a:off x="2637505" y="1439406"/>
            <a:ext cx="1798246" cy="2609052"/>
            <a:chOff x="2661358" y="1591273"/>
            <a:chExt cx="1798246" cy="2609052"/>
          </a:xfrm>
        </p:grpSpPr>
        <p:sp>
          <p:nvSpPr>
            <p:cNvPr id="7" name="Proceso 6">
              <a:extLst>
                <a:ext uri="{FF2B5EF4-FFF2-40B4-BE49-F238E27FC236}">
                  <a16:creationId xmlns:a16="http://schemas.microsoft.com/office/drawing/2014/main" id="{EEA6891D-6712-6D99-7277-37FE8829F44A}"/>
                </a:ext>
              </a:extLst>
            </p:cNvPr>
            <p:cNvSpPr>
              <a:spLocks/>
            </p:cNvSpPr>
            <p:nvPr/>
          </p:nvSpPr>
          <p:spPr>
            <a:xfrm>
              <a:off x="2661533" y="1965135"/>
              <a:ext cx="1798071" cy="919845"/>
            </a:xfrm>
            <a:prstGeom prst="flowChartProcess">
              <a:avLst/>
            </a:prstGeom>
            <a:solidFill>
              <a:srgbClr val="2E31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grpSp>
          <p:nvGrpSpPr>
            <p:cNvPr id="33" name="Grupo 32">
              <a:extLst>
                <a:ext uri="{FF2B5EF4-FFF2-40B4-BE49-F238E27FC236}">
                  <a16:creationId xmlns:a16="http://schemas.microsoft.com/office/drawing/2014/main" id="{3120FCF9-F57B-D862-BC49-1FF6521EE16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3356908" y="1591273"/>
              <a:ext cx="415457" cy="461665"/>
              <a:chOff x="3356905" y="1691516"/>
              <a:chExt cx="437322" cy="485962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4666FE88-76A3-9EA0-6DD6-CB45FD78073C}"/>
                  </a:ext>
                </a:extLst>
              </p:cNvPr>
              <p:cNvSpPr/>
              <p:nvPr/>
            </p:nvSpPr>
            <p:spPr>
              <a:xfrm>
                <a:off x="3356905" y="1726515"/>
                <a:ext cx="437322" cy="43732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CL"/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832AB791-7FFC-F32C-0780-82F24AE6341C}"/>
                  </a:ext>
                </a:extLst>
              </p:cNvPr>
              <p:cNvSpPr txBox="1"/>
              <p:nvPr/>
            </p:nvSpPr>
            <p:spPr>
              <a:xfrm>
                <a:off x="3402389" y="1691516"/>
                <a:ext cx="302151" cy="485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s-CL" sz="2400" b="1">
                    <a:solidFill>
                      <a:srgbClr val="2E3193"/>
                    </a:solidFill>
                  </a:rPr>
                  <a:t>2</a:t>
                </a:r>
                <a:endParaRPr lang="es-CL" sz="2800" b="1">
                  <a:solidFill>
                    <a:srgbClr val="2E3193"/>
                  </a:solidFill>
                </a:endParaRPr>
              </a:p>
            </p:txBody>
          </p:sp>
        </p:grpSp>
        <p:sp>
          <p:nvSpPr>
            <p:cNvPr id="20" name="CuadroTexto 19">
              <a:extLst>
                <a:ext uri="{FF2B5EF4-FFF2-40B4-BE49-F238E27FC236}">
                  <a16:creationId xmlns:a16="http://schemas.microsoft.com/office/drawing/2014/main" id="{B64B4FAD-E512-981F-1CE0-E1782D69A39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708939" y="2089514"/>
              <a:ext cx="1704265" cy="6924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CL" sz="13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Universo, población y muestra</a:t>
              </a:r>
            </a:p>
          </p:txBody>
        </p:sp>
        <p:sp>
          <p:nvSpPr>
            <p:cNvPr id="23" name="Proceso 22">
              <a:extLst>
                <a:ext uri="{FF2B5EF4-FFF2-40B4-BE49-F238E27FC236}">
                  <a16:creationId xmlns:a16="http://schemas.microsoft.com/office/drawing/2014/main" id="{77039749-1CD3-3D6E-129E-BBCF6DFF2BE5}"/>
                </a:ext>
              </a:extLst>
            </p:cNvPr>
            <p:cNvSpPr>
              <a:spLocks/>
            </p:cNvSpPr>
            <p:nvPr/>
          </p:nvSpPr>
          <p:spPr>
            <a:xfrm>
              <a:off x="2661358" y="3045879"/>
              <a:ext cx="1798071" cy="1154446"/>
            </a:xfrm>
            <a:prstGeom prst="flowChartProcess">
              <a:avLst/>
            </a:prstGeom>
            <a:solidFill>
              <a:schemeClr val="bg1"/>
            </a:solidFill>
            <a:ln>
              <a:solidFill>
                <a:srgbClr val="2E319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4" name="CuadroTexto 23">
              <a:extLst>
                <a:ext uri="{FF2B5EF4-FFF2-40B4-BE49-F238E27FC236}">
                  <a16:creationId xmlns:a16="http://schemas.microsoft.com/office/drawing/2014/main" id="{B28DE76A-3A1B-5745-C02F-0F1FA2DCD0A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2788955" y="3357685"/>
              <a:ext cx="154009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Autoridades de 104 instituciones </a:t>
              </a:r>
            </a:p>
          </p:txBody>
        </p:sp>
        <p:sp>
          <p:nvSpPr>
            <p:cNvPr id="37" name="Flecha abajo 36">
              <a:extLst>
                <a:ext uri="{FF2B5EF4-FFF2-40B4-BE49-F238E27FC236}">
                  <a16:creationId xmlns:a16="http://schemas.microsoft.com/office/drawing/2014/main" id="{82680508-AC3F-4FD7-ABDF-2EE90BAFADF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41859" y="2857018"/>
              <a:ext cx="179417" cy="368575"/>
            </a:xfrm>
            <a:prstGeom prst="downArrow">
              <a:avLst/>
            </a:prstGeom>
            <a:solidFill>
              <a:srgbClr val="2E31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>
                <a:solidFill>
                  <a:srgbClr val="1B136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9706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F0B36FFF-58A3-1B50-779E-57C6BEE16C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63;p14">
            <a:extLst>
              <a:ext uri="{FF2B5EF4-FFF2-40B4-BE49-F238E27FC236}">
                <a16:creationId xmlns:a16="http://schemas.microsoft.com/office/drawing/2014/main" id="{2F3A67ED-4CDC-8693-517B-DFB9FAA6468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4" y="2051"/>
            <a:ext cx="9143492" cy="5141448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8ED7A62D-3666-2C4F-4457-E1724803610D}"/>
              </a:ext>
            </a:extLst>
          </p:cNvPr>
          <p:cNvSpPr txBox="1"/>
          <p:nvPr/>
        </p:nvSpPr>
        <p:spPr>
          <a:xfrm>
            <a:off x="581398" y="66541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000" b="1" i="0" u="none" strike="noStrike" cap="none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CARACTERIZACIÓN DE LOS PARTICIPANTES</a:t>
            </a: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DB13AB5A-B183-EBC5-1445-21BE29015837}"/>
              </a:ext>
            </a:extLst>
          </p:cNvPr>
          <p:cNvGrpSpPr/>
          <p:nvPr/>
        </p:nvGrpSpPr>
        <p:grpSpPr>
          <a:xfrm>
            <a:off x="2447728" y="1413237"/>
            <a:ext cx="5897880" cy="399110"/>
            <a:chOff x="2476304" y="1413237"/>
            <a:chExt cx="5897880" cy="399110"/>
          </a:xfrm>
        </p:grpSpPr>
        <p:sp>
          <p:nvSpPr>
            <p:cNvPr id="6" name="Llamada rectangular 5">
              <a:extLst>
                <a:ext uri="{FF2B5EF4-FFF2-40B4-BE49-F238E27FC236}">
                  <a16:creationId xmlns:a16="http://schemas.microsoft.com/office/drawing/2014/main" id="{69AFBF22-5ECB-8C9C-CFD6-F6620C657E96}"/>
                </a:ext>
              </a:extLst>
            </p:cNvPr>
            <p:cNvSpPr/>
            <p:nvPr/>
          </p:nvSpPr>
          <p:spPr>
            <a:xfrm>
              <a:off x="2476304" y="1413237"/>
              <a:ext cx="5897880" cy="399110"/>
            </a:xfrm>
            <a:prstGeom prst="wedgeRectCallout">
              <a:avLst>
                <a:gd name="adj1" fmla="val 51421"/>
                <a:gd name="adj2" fmla="val 33898"/>
              </a:avLst>
            </a:prstGeom>
            <a:solidFill>
              <a:srgbClr val="1B136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0BE02DF7-A3D9-2295-0A91-48089379BEC7}"/>
                </a:ext>
              </a:extLst>
            </p:cNvPr>
            <p:cNvSpPr txBox="1"/>
            <p:nvPr/>
          </p:nvSpPr>
          <p:spPr>
            <a:xfrm>
              <a:off x="3104075" y="1452335"/>
              <a:ext cx="4578635" cy="248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3"/>
                </a:lnSpc>
              </a:pPr>
              <a:r>
                <a:rPr lang="en-US" sz="12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Respuestas</a:t>
              </a:r>
              <a:r>
                <a:rPr lang="en-US" sz="12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de 217 </a:t>
              </a:r>
              <a:r>
                <a:rPr lang="en-US" sz="12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autoridades</a:t>
              </a:r>
              <a:endParaRPr lang="en-US" sz="1200">
                <a:solidFill>
                  <a:srgbClr val="F6F6F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AD507F8-14A7-CC39-7309-BA7BB0B80A72}"/>
              </a:ext>
            </a:extLst>
          </p:cNvPr>
          <p:cNvGrpSpPr/>
          <p:nvPr/>
        </p:nvGrpSpPr>
        <p:grpSpPr>
          <a:xfrm>
            <a:off x="2447728" y="1913812"/>
            <a:ext cx="5897880" cy="399110"/>
            <a:chOff x="2476304" y="1913812"/>
            <a:chExt cx="5897880" cy="399110"/>
          </a:xfrm>
        </p:grpSpPr>
        <p:sp>
          <p:nvSpPr>
            <p:cNvPr id="14" name="Llamada rectangular 13">
              <a:extLst>
                <a:ext uri="{FF2B5EF4-FFF2-40B4-BE49-F238E27FC236}">
                  <a16:creationId xmlns:a16="http://schemas.microsoft.com/office/drawing/2014/main" id="{39377DC9-3404-D7A3-6653-D418DB33B7E1}"/>
                </a:ext>
              </a:extLst>
            </p:cNvPr>
            <p:cNvSpPr/>
            <p:nvPr/>
          </p:nvSpPr>
          <p:spPr>
            <a:xfrm>
              <a:off x="2476304" y="1913812"/>
              <a:ext cx="5897880" cy="399110"/>
            </a:xfrm>
            <a:prstGeom prst="wedgeRectCallout">
              <a:avLst>
                <a:gd name="adj1" fmla="val 51421"/>
                <a:gd name="adj2" fmla="val 33898"/>
              </a:avLst>
            </a:prstGeom>
            <a:solidFill>
              <a:srgbClr val="2E31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5" name="TextBox 22">
              <a:extLst>
                <a:ext uri="{FF2B5EF4-FFF2-40B4-BE49-F238E27FC236}">
                  <a16:creationId xmlns:a16="http://schemas.microsoft.com/office/drawing/2014/main" id="{264CF99D-00D9-CD82-5DFB-364CB98B4998}"/>
                </a:ext>
              </a:extLst>
            </p:cNvPr>
            <p:cNvSpPr txBox="1"/>
            <p:nvPr/>
          </p:nvSpPr>
          <p:spPr>
            <a:xfrm>
              <a:off x="3269407" y="1957550"/>
              <a:ext cx="4247971" cy="2487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223"/>
                </a:lnSpc>
              </a:pPr>
              <a:r>
                <a:rPr lang="en-US" sz="12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Un 28% de </a:t>
              </a:r>
              <a:r>
                <a:rPr lang="en-US" sz="12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género</a:t>
              </a:r>
              <a:r>
                <a:rPr lang="en-US" sz="12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  <a:r>
                <a:rPr lang="en-US" sz="12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femenino</a:t>
              </a:r>
              <a:endParaRPr lang="en-US" sz="1200">
                <a:solidFill>
                  <a:srgbClr val="F6F6F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endParaRP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B1AA06BB-0953-776A-2522-937566666667}"/>
              </a:ext>
            </a:extLst>
          </p:cNvPr>
          <p:cNvGrpSpPr/>
          <p:nvPr/>
        </p:nvGrpSpPr>
        <p:grpSpPr>
          <a:xfrm>
            <a:off x="2447728" y="2414387"/>
            <a:ext cx="5897880" cy="399110"/>
            <a:chOff x="2476304" y="2414387"/>
            <a:chExt cx="5897880" cy="399110"/>
          </a:xfrm>
        </p:grpSpPr>
        <p:sp>
          <p:nvSpPr>
            <p:cNvPr id="17" name="Llamada rectangular 16">
              <a:extLst>
                <a:ext uri="{FF2B5EF4-FFF2-40B4-BE49-F238E27FC236}">
                  <a16:creationId xmlns:a16="http://schemas.microsoft.com/office/drawing/2014/main" id="{BD008E13-C57A-B159-984A-C10CE40A0D68}"/>
                </a:ext>
              </a:extLst>
            </p:cNvPr>
            <p:cNvSpPr/>
            <p:nvPr/>
          </p:nvSpPr>
          <p:spPr>
            <a:xfrm>
              <a:off x="2476304" y="2414387"/>
              <a:ext cx="5897880" cy="399110"/>
            </a:xfrm>
            <a:prstGeom prst="wedgeRectCallout">
              <a:avLst>
                <a:gd name="adj1" fmla="val 51421"/>
                <a:gd name="adj2" fmla="val 33898"/>
              </a:avLst>
            </a:prstGeom>
            <a:solidFill>
              <a:srgbClr val="662C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9" name="TextBox 23">
              <a:extLst>
                <a:ext uri="{FF2B5EF4-FFF2-40B4-BE49-F238E27FC236}">
                  <a16:creationId xmlns:a16="http://schemas.microsoft.com/office/drawing/2014/main" id="{C8BA1732-79BB-1E99-1AA6-0FCAC2C614A0}"/>
                </a:ext>
              </a:extLst>
            </p:cNvPr>
            <p:cNvSpPr txBox="1"/>
            <p:nvPr/>
          </p:nvSpPr>
          <p:spPr>
            <a:xfrm>
              <a:off x="3233922" y="2433046"/>
              <a:ext cx="4318941" cy="2749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53"/>
                </a:lnSpc>
              </a:pP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18,6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años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promedio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en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educación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superior</a:t>
              </a: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3FB28745-6027-EC25-558F-BA0FB1406580}"/>
              </a:ext>
            </a:extLst>
          </p:cNvPr>
          <p:cNvGrpSpPr/>
          <p:nvPr/>
        </p:nvGrpSpPr>
        <p:grpSpPr>
          <a:xfrm>
            <a:off x="2349531" y="2914962"/>
            <a:ext cx="6030570" cy="399110"/>
            <a:chOff x="2378107" y="2914962"/>
            <a:chExt cx="6030570" cy="399110"/>
          </a:xfrm>
        </p:grpSpPr>
        <p:sp>
          <p:nvSpPr>
            <p:cNvPr id="21" name="Llamada rectangular 20">
              <a:extLst>
                <a:ext uri="{FF2B5EF4-FFF2-40B4-BE49-F238E27FC236}">
                  <a16:creationId xmlns:a16="http://schemas.microsoft.com/office/drawing/2014/main" id="{605B8CC4-B65C-7940-4019-EFED61D64EA7}"/>
                </a:ext>
              </a:extLst>
            </p:cNvPr>
            <p:cNvSpPr/>
            <p:nvPr/>
          </p:nvSpPr>
          <p:spPr>
            <a:xfrm>
              <a:off x="2476304" y="2914962"/>
              <a:ext cx="5897880" cy="399110"/>
            </a:xfrm>
            <a:prstGeom prst="wedgeRectCallout">
              <a:avLst>
                <a:gd name="adj1" fmla="val 51421"/>
                <a:gd name="adj2" fmla="val 33898"/>
              </a:avLst>
            </a:prstGeom>
            <a:solidFill>
              <a:srgbClr val="9327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2" name="TextBox 24">
              <a:extLst>
                <a:ext uri="{FF2B5EF4-FFF2-40B4-BE49-F238E27FC236}">
                  <a16:creationId xmlns:a16="http://schemas.microsoft.com/office/drawing/2014/main" id="{EE53BD21-7A79-8EE6-E96F-D88342F36007}"/>
                </a:ext>
              </a:extLst>
            </p:cNvPr>
            <p:cNvSpPr txBox="1"/>
            <p:nvPr/>
          </p:nvSpPr>
          <p:spPr>
            <a:xfrm>
              <a:off x="2378107" y="2986316"/>
              <a:ext cx="6030570" cy="2268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985"/>
                </a:lnSpc>
              </a:pP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Autoridad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mas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frecuente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: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Vicerrector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(a) de Administración y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Finanzas</a:t>
              </a:r>
              <a:endParaRPr lang="en-US" sz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endParaRPr>
            </a:p>
          </p:txBody>
        </p:sp>
      </p:grpSp>
      <p:grpSp>
        <p:nvGrpSpPr>
          <p:cNvPr id="23" name="Grupo 22">
            <a:extLst>
              <a:ext uri="{FF2B5EF4-FFF2-40B4-BE49-F238E27FC236}">
                <a16:creationId xmlns:a16="http://schemas.microsoft.com/office/drawing/2014/main" id="{675E4759-6CC6-FBEA-70AD-312F3A1358CB}"/>
              </a:ext>
            </a:extLst>
          </p:cNvPr>
          <p:cNvGrpSpPr/>
          <p:nvPr/>
        </p:nvGrpSpPr>
        <p:grpSpPr>
          <a:xfrm>
            <a:off x="2447728" y="3411620"/>
            <a:ext cx="5897880" cy="403027"/>
            <a:chOff x="2476304" y="3411620"/>
            <a:chExt cx="5897880" cy="403027"/>
          </a:xfrm>
          <a:solidFill>
            <a:schemeClr val="accent5">
              <a:lumMod val="75000"/>
            </a:schemeClr>
          </a:solidFill>
        </p:grpSpPr>
        <p:sp>
          <p:nvSpPr>
            <p:cNvPr id="24" name="Llamada rectangular 23">
              <a:extLst>
                <a:ext uri="{FF2B5EF4-FFF2-40B4-BE49-F238E27FC236}">
                  <a16:creationId xmlns:a16="http://schemas.microsoft.com/office/drawing/2014/main" id="{0ED8D099-10AA-DE56-0C51-AAB143663F81}"/>
                </a:ext>
              </a:extLst>
            </p:cNvPr>
            <p:cNvSpPr/>
            <p:nvPr/>
          </p:nvSpPr>
          <p:spPr>
            <a:xfrm>
              <a:off x="2476304" y="3415537"/>
              <a:ext cx="5897880" cy="399110"/>
            </a:xfrm>
            <a:prstGeom prst="wedgeRectCallout">
              <a:avLst>
                <a:gd name="adj1" fmla="val 51421"/>
                <a:gd name="adj2" fmla="val 33898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5" name="TextBox 27">
              <a:extLst>
                <a:ext uri="{FF2B5EF4-FFF2-40B4-BE49-F238E27FC236}">
                  <a16:creationId xmlns:a16="http://schemas.microsoft.com/office/drawing/2014/main" id="{E9F4ED6D-1166-840F-D2EB-D8C56F809752}"/>
                </a:ext>
              </a:extLst>
            </p:cNvPr>
            <p:cNvSpPr txBox="1"/>
            <p:nvPr/>
          </p:nvSpPr>
          <p:spPr>
            <a:xfrm>
              <a:off x="3648190" y="3411620"/>
              <a:ext cx="3490404" cy="306494"/>
            </a:xfrm>
            <a:prstGeom prst="rect">
              <a:avLst/>
            </a:prstGeom>
            <a:grp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Representación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de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todas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las regiones</a:t>
              </a: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AE756FB3-7D62-E257-1603-401AF637BD3B}"/>
              </a:ext>
            </a:extLst>
          </p:cNvPr>
          <p:cNvGrpSpPr/>
          <p:nvPr/>
        </p:nvGrpSpPr>
        <p:grpSpPr>
          <a:xfrm>
            <a:off x="2447728" y="3913020"/>
            <a:ext cx="5897880" cy="402201"/>
            <a:chOff x="2476304" y="3913020"/>
            <a:chExt cx="5897880" cy="402201"/>
          </a:xfrm>
        </p:grpSpPr>
        <p:sp>
          <p:nvSpPr>
            <p:cNvPr id="27" name="Llamada rectangular 26">
              <a:extLst>
                <a:ext uri="{FF2B5EF4-FFF2-40B4-BE49-F238E27FC236}">
                  <a16:creationId xmlns:a16="http://schemas.microsoft.com/office/drawing/2014/main" id="{6CB46D2E-6813-CFF6-48DC-63BAB57CF288}"/>
                </a:ext>
              </a:extLst>
            </p:cNvPr>
            <p:cNvSpPr/>
            <p:nvPr/>
          </p:nvSpPr>
          <p:spPr>
            <a:xfrm>
              <a:off x="2476304" y="3916111"/>
              <a:ext cx="5897880" cy="399110"/>
            </a:xfrm>
            <a:prstGeom prst="wedgeRectCallout">
              <a:avLst>
                <a:gd name="adj1" fmla="val 51421"/>
                <a:gd name="adj2" fmla="val 33898"/>
              </a:avLst>
            </a:prstGeom>
            <a:solidFill>
              <a:srgbClr val="39B6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8" name="TextBox 26">
              <a:extLst>
                <a:ext uri="{FF2B5EF4-FFF2-40B4-BE49-F238E27FC236}">
                  <a16:creationId xmlns:a16="http://schemas.microsoft.com/office/drawing/2014/main" id="{AE153B55-6012-6B4B-07E0-6F0305B6C184}"/>
                </a:ext>
              </a:extLst>
            </p:cNvPr>
            <p:cNvSpPr txBox="1"/>
            <p:nvPr/>
          </p:nvSpPr>
          <p:spPr>
            <a:xfrm>
              <a:off x="3721234" y="3913020"/>
              <a:ext cx="3344317" cy="30649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Instituciones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de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todos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los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  <a:r>
                <a:rPr lang="en-US" sz="120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tamaños</a:t>
              </a:r>
              <a:r>
                <a:rPr lang="en-US" sz="120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83642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8B81B0A8-CC9B-A162-8348-026E4B923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E80D5B0-3115-F56D-3C1D-CE9121C444E7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4" y="2051"/>
            <a:ext cx="9143492" cy="5141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" name="Grupo 1">
            <a:extLst>
              <a:ext uri="{FF2B5EF4-FFF2-40B4-BE49-F238E27FC236}">
                <a16:creationId xmlns:a16="http://schemas.microsoft.com/office/drawing/2014/main" id="{6827759E-9CD1-8604-B776-5F8DB3CE19DD}"/>
              </a:ext>
            </a:extLst>
          </p:cNvPr>
          <p:cNvGrpSpPr/>
          <p:nvPr/>
        </p:nvGrpSpPr>
        <p:grpSpPr>
          <a:xfrm>
            <a:off x="1616072" y="1319918"/>
            <a:ext cx="5669842" cy="3423996"/>
            <a:chOff x="1965930" y="1496736"/>
            <a:chExt cx="5008380" cy="3024541"/>
          </a:xfrm>
        </p:grpSpPr>
        <p:pic>
          <p:nvPicPr>
            <p:cNvPr id="19" name="Imagen 18" descr="Patrón de fondo&#10;&#10;El contenido generado por IA puede ser incorrecto.">
              <a:extLst>
                <a:ext uri="{FF2B5EF4-FFF2-40B4-BE49-F238E27FC236}">
                  <a16:creationId xmlns:a16="http://schemas.microsoft.com/office/drawing/2014/main" id="{C0CD2A72-D56D-8F5C-49D3-4B7F8ADABE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65930" y="1496736"/>
              <a:ext cx="5008380" cy="3024541"/>
            </a:xfrm>
            <a:prstGeom prst="rect">
              <a:avLst/>
            </a:prstGeom>
          </p:spPr>
        </p:pic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C9910254-C989-2659-7C3A-E41AC4B1F5FC}"/>
                </a:ext>
              </a:extLst>
            </p:cNvPr>
            <p:cNvSpPr txBox="1"/>
            <p:nvPr/>
          </p:nvSpPr>
          <p:spPr>
            <a:xfrm>
              <a:off x="3468410" y="2007974"/>
              <a:ext cx="1549075" cy="238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Universidad - </a:t>
              </a:r>
              <a:r>
                <a:rPr lang="en-US" sz="10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Privada</a:t>
              </a:r>
              <a:endParaRPr lang="en-US" sz="1000">
                <a:solidFill>
                  <a:srgbClr val="F6F6F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endParaRP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6059175E-BEAE-88FF-7CED-A3DE9F5E6192}"/>
                </a:ext>
              </a:extLst>
            </p:cNvPr>
            <p:cNvSpPr txBox="1"/>
            <p:nvPr/>
          </p:nvSpPr>
          <p:spPr>
            <a:xfrm>
              <a:off x="3528168" y="2658059"/>
              <a:ext cx="1923887" cy="238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Universidad - Estatal</a:t>
              </a:r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id="{0C45F946-F262-6082-8C4D-D2F0BD1F90D8}"/>
                </a:ext>
              </a:extLst>
            </p:cNvPr>
            <p:cNvSpPr txBox="1"/>
            <p:nvPr/>
          </p:nvSpPr>
          <p:spPr>
            <a:xfrm>
              <a:off x="3571874" y="3121025"/>
              <a:ext cx="1923887" cy="238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Instituto </a:t>
              </a:r>
              <a:r>
                <a:rPr lang="en-US" sz="10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Profesional</a:t>
              </a:r>
              <a:endParaRPr lang="en-US" sz="1000">
                <a:solidFill>
                  <a:srgbClr val="F6F6F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endParaRPr>
            </a:p>
          </p:txBody>
        </p: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5FFAFAD3-A23E-29F7-C99B-09F462082631}"/>
                </a:ext>
              </a:extLst>
            </p:cNvPr>
            <p:cNvSpPr txBox="1"/>
            <p:nvPr/>
          </p:nvSpPr>
          <p:spPr>
            <a:xfrm>
              <a:off x="3049601" y="3561535"/>
              <a:ext cx="3020838" cy="238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Centro de </a:t>
              </a:r>
              <a:r>
                <a:rPr lang="en-US" sz="10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Formación</a:t>
              </a: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Técnica </a:t>
              </a:r>
              <a:r>
                <a:rPr lang="en-US" sz="10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Privada</a:t>
              </a:r>
              <a:endParaRPr lang="en-US" sz="1000">
                <a:solidFill>
                  <a:srgbClr val="F6F6F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endParaRPr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5D5713B5-709A-B841-C5D5-EC4A790498C8}"/>
                </a:ext>
              </a:extLst>
            </p:cNvPr>
            <p:cNvSpPr txBox="1"/>
            <p:nvPr/>
          </p:nvSpPr>
          <p:spPr>
            <a:xfrm>
              <a:off x="3049601" y="3864177"/>
              <a:ext cx="3020838" cy="23814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Centro de </a:t>
              </a:r>
              <a:r>
                <a:rPr lang="en-US" sz="1000" err="1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Formación</a:t>
              </a:r>
              <a:r>
                <a:rPr lang="en-US" sz="1000">
                  <a:solidFill>
                    <a:srgbClr val="F6F6F6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Montaser Arabic"/>
                </a:rPr>
                <a:t> Técnica Estatal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C4AFD7D2-3C97-E45C-3540-14D9436B5872}"/>
                </a:ext>
              </a:extLst>
            </p:cNvPr>
            <p:cNvSpPr txBox="1"/>
            <p:nvPr/>
          </p:nvSpPr>
          <p:spPr>
            <a:xfrm>
              <a:off x="5111725" y="2042929"/>
              <a:ext cx="1201611" cy="249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20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83 (38.2%)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14889569-C96E-2BE6-273C-F17DD977B821}"/>
                </a:ext>
              </a:extLst>
            </p:cNvPr>
            <p:cNvSpPr txBox="1"/>
            <p:nvPr/>
          </p:nvSpPr>
          <p:spPr>
            <a:xfrm>
              <a:off x="5108760" y="2665552"/>
              <a:ext cx="961680" cy="249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20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34 (15.7%)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84DB2731-AD81-98F1-A082-3E6A9D74124B}"/>
                </a:ext>
              </a:extLst>
            </p:cNvPr>
            <p:cNvSpPr txBox="1"/>
            <p:nvPr/>
          </p:nvSpPr>
          <p:spPr>
            <a:xfrm>
              <a:off x="5108759" y="3147147"/>
              <a:ext cx="1013460" cy="249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20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48 (22.1%)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E66B7EA9-EB9B-3282-628C-84498E503C09}"/>
                </a:ext>
              </a:extLst>
            </p:cNvPr>
            <p:cNvSpPr txBox="1"/>
            <p:nvPr/>
          </p:nvSpPr>
          <p:spPr>
            <a:xfrm>
              <a:off x="5654061" y="3589898"/>
              <a:ext cx="868509" cy="249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20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26 (12%)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3BD98729-E64D-3C13-CCC8-D50AC1C9073F}"/>
                </a:ext>
              </a:extLst>
            </p:cNvPr>
            <p:cNvSpPr txBox="1"/>
            <p:nvPr/>
          </p:nvSpPr>
          <p:spPr>
            <a:xfrm>
              <a:off x="5661484" y="3893516"/>
              <a:ext cx="868509" cy="24921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20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26 (12%)</a:t>
              </a:r>
            </a:p>
          </p:txBody>
        </p:sp>
      </p:grpSp>
      <p:sp>
        <p:nvSpPr>
          <p:cNvPr id="3" name="Google Shape;65;p14">
            <a:extLst>
              <a:ext uri="{FF2B5EF4-FFF2-40B4-BE49-F238E27FC236}">
                <a16:creationId xmlns:a16="http://schemas.microsoft.com/office/drawing/2014/main" id="{B3EDA19A-A836-AA41-82AF-5C8488848FDE}"/>
              </a:ext>
            </a:extLst>
          </p:cNvPr>
          <p:cNvSpPr txBox="1"/>
          <p:nvPr/>
        </p:nvSpPr>
        <p:spPr>
          <a:xfrm>
            <a:off x="581398" y="665415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000" b="1" i="0" u="none" strike="noStrike" cap="none">
                <a:solidFill>
                  <a:srgbClr val="2E3192"/>
                </a:solidFill>
                <a:latin typeface="Verdana"/>
                <a:ea typeface="Verdana"/>
                <a:cs typeface="Verdana"/>
                <a:sym typeface="Verdana"/>
              </a:rPr>
              <a:t>CARACTERIZACIÓN DE LOS PARTICIPANTES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6D30D529-0AEE-07F6-72AC-2BCD6E743AAC}"/>
              </a:ext>
            </a:extLst>
          </p:cNvPr>
          <p:cNvSpPr/>
          <p:nvPr/>
        </p:nvSpPr>
        <p:spPr>
          <a:xfrm>
            <a:off x="1801091" y="1378527"/>
            <a:ext cx="293504" cy="30995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038853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6C31CD22-E7AE-60AB-1FDE-6154E6AAD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95D7CA7-74A2-BFA8-BE14-D145B6CC7DC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4" y="2052"/>
            <a:ext cx="9143492" cy="51414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AF811EC8-934A-4785-B094-56224A58BAB0}"/>
              </a:ext>
            </a:extLst>
          </p:cNvPr>
          <p:cNvSpPr/>
          <p:nvPr/>
        </p:nvSpPr>
        <p:spPr>
          <a:xfrm>
            <a:off x="92364" y="1283855"/>
            <a:ext cx="8968509" cy="2225963"/>
          </a:xfrm>
          <a:prstGeom prst="rect">
            <a:avLst/>
          </a:prstGeom>
          <a:solidFill>
            <a:schemeClr val="bg1">
              <a:alpha val="569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" name="Google Shape;55;p13">
            <a:extLst>
              <a:ext uri="{FF2B5EF4-FFF2-40B4-BE49-F238E27FC236}">
                <a16:creationId xmlns:a16="http://schemas.microsoft.com/office/drawing/2014/main" id="{57B6EDFB-7D43-B76C-ACBF-D2F8C70F1130}"/>
              </a:ext>
            </a:extLst>
          </p:cNvPr>
          <p:cNvSpPr txBox="1"/>
          <p:nvPr/>
        </p:nvSpPr>
        <p:spPr>
          <a:xfrm>
            <a:off x="1242468" y="1739970"/>
            <a:ext cx="5300172" cy="1313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40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Prioridades institucionales</a:t>
            </a:r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08ED9E5A-791A-04BD-6DA3-FA6D64C45EE8}"/>
              </a:ext>
            </a:extLst>
          </p:cNvPr>
          <p:cNvSpPr txBox="1"/>
          <p:nvPr/>
        </p:nvSpPr>
        <p:spPr>
          <a:xfrm>
            <a:off x="257103" y="3077797"/>
            <a:ext cx="594475" cy="43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24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1.</a:t>
            </a:r>
          </a:p>
        </p:txBody>
      </p:sp>
    </p:spTree>
    <p:extLst>
      <p:ext uri="{BB962C8B-B14F-4D97-AF65-F5344CB8AC3E}">
        <p14:creationId xmlns:p14="http://schemas.microsoft.com/office/powerpoint/2010/main" val="670027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/>
          <p:cNvSpPr txBox="1"/>
          <p:nvPr/>
        </p:nvSpPr>
        <p:spPr>
          <a:xfrm>
            <a:off x="576262" y="665228"/>
            <a:ext cx="2407161" cy="30543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066718D-4EC2-7AC5-E4B8-22A87BE16B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id="{27A18103-6135-A45C-FE5F-139365DB8301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8A071754-54DD-D740-E545-A53532A28C9B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B4A7AE9E-A28D-7E59-0CBA-31801C87E87E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E743A444-1B4A-FB27-F2DC-0FAE1F9ECE68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317706D6-B8D7-445B-BEA9-A62EFCC5F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B932FFED-79FD-FDD2-DE0F-0CA4AA036F7E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28C9BA15-68FF-F7D5-13AB-9B321E24C1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17" name="TextBox 21">
            <a:extLst>
              <a:ext uri="{FF2B5EF4-FFF2-40B4-BE49-F238E27FC236}">
                <a16:creationId xmlns:a16="http://schemas.microsoft.com/office/drawing/2014/main" id="{775A68A4-3232-F06D-B099-D52F95D9FACD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5F6A9AC4-4DDA-B45C-F41D-106E7D9267B4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FAB15CE6-B527-1503-BFCB-A23F57D0D655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12FA785E-0A48-55B1-82EF-5471849CCCCE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F1E38B04-9205-0993-98B6-8D0C46CBD462}"/>
              </a:ext>
            </a:extLst>
          </p:cNvPr>
          <p:cNvSpPr txBox="1"/>
          <p:nvPr/>
        </p:nvSpPr>
        <p:spPr>
          <a:xfrm>
            <a:off x="576263" y="3611105"/>
            <a:ext cx="1948524" cy="2549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L" sz="10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(comparación a 2024)</a:t>
            </a:r>
            <a:endParaRPr lang="en-US" b="1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A5695A1-983D-2257-F458-CD2018DD1C4C}"/>
              </a:ext>
            </a:extLst>
          </p:cNvPr>
          <p:cNvSpPr txBox="1"/>
          <p:nvPr/>
        </p:nvSpPr>
        <p:spPr>
          <a:xfrm>
            <a:off x="6603338" y="1397403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13,3% (1)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59AC9B5-0ECD-8A7D-5285-23D03E2A2ED0}"/>
              </a:ext>
            </a:extLst>
          </p:cNvPr>
          <p:cNvSpPr txBox="1"/>
          <p:nvPr/>
        </p:nvSpPr>
        <p:spPr>
          <a:xfrm>
            <a:off x="6863091" y="1143017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12,3% (2)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8383D79-A1C9-2A9D-19B9-8A7CDB7AED5D}"/>
              </a:ext>
            </a:extLst>
          </p:cNvPr>
          <p:cNvSpPr txBox="1"/>
          <p:nvPr/>
        </p:nvSpPr>
        <p:spPr>
          <a:xfrm>
            <a:off x="6964979" y="880278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9,6% (4)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1725306-7BF5-7251-6B59-64BC7662C111}"/>
              </a:ext>
            </a:extLst>
          </p:cNvPr>
          <p:cNvSpPr txBox="1"/>
          <p:nvPr/>
        </p:nvSpPr>
        <p:spPr>
          <a:xfrm>
            <a:off x="7243962" y="626021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10,3% (3)</a:t>
            </a:r>
          </a:p>
        </p:txBody>
      </p:sp>
      <p:sp>
        <p:nvSpPr>
          <p:cNvPr id="15" name="Google Shape;65;p14">
            <a:extLst>
              <a:ext uri="{FF2B5EF4-FFF2-40B4-BE49-F238E27FC236}">
                <a16:creationId xmlns:a16="http://schemas.microsoft.com/office/drawing/2014/main" id="{DF55DC1A-42A8-6777-EB27-B297D8A1514F}"/>
              </a:ext>
            </a:extLst>
          </p:cNvPr>
          <p:cNvSpPr txBox="1"/>
          <p:nvPr/>
        </p:nvSpPr>
        <p:spPr>
          <a:xfrm>
            <a:off x="576263" y="665228"/>
            <a:ext cx="2414910" cy="2945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25" name="Flecha: hacia abajo 9">
            <a:extLst>
              <a:ext uri="{FF2B5EF4-FFF2-40B4-BE49-F238E27FC236}">
                <a16:creationId xmlns:a16="http://schemas.microsoft.com/office/drawing/2014/main" id="{06F9406C-7DB5-0207-CD1F-9D2E7CA1B775}"/>
              </a:ext>
            </a:extLst>
          </p:cNvPr>
          <p:cNvSpPr/>
          <p:nvPr/>
        </p:nvSpPr>
        <p:spPr>
          <a:xfrm flipV="1">
            <a:off x="7126009" y="697967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6" name="Flecha: hacia abajo 9">
            <a:extLst>
              <a:ext uri="{FF2B5EF4-FFF2-40B4-BE49-F238E27FC236}">
                <a16:creationId xmlns:a16="http://schemas.microsoft.com/office/drawing/2014/main" id="{5FBB00EF-50A8-B8AA-7642-D2A2A34E402C}"/>
              </a:ext>
            </a:extLst>
          </p:cNvPr>
          <p:cNvSpPr/>
          <p:nvPr/>
        </p:nvSpPr>
        <p:spPr>
          <a:xfrm rot="10800000" flipV="1">
            <a:off x="6697111" y="1218832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Flecha: hacia abajo 9">
            <a:extLst>
              <a:ext uri="{FF2B5EF4-FFF2-40B4-BE49-F238E27FC236}">
                <a16:creationId xmlns:a16="http://schemas.microsoft.com/office/drawing/2014/main" id="{15FB26EC-499D-66AF-8556-957106BBFB80}"/>
              </a:ext>
            </a:extLst>
          </p:cNvPr>
          <p:cNvSpPr/>
          <p:nvPr/>
        </p:nvSpPr>
        <p:spPr>
          <a:xfrm flipV="1">
            <a:off x="6784431" y="953898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8" name="Flecha: hacia abajo 9">
            <a:extLst>
              <a:ext uri="{FF2B5EF4-FFF2-40B4-BE49-F238E27FC236}">
                <a16:creationId xmlns:a16="http://schemas.microsoft.com/office/drawing/2014/main" id="{469B0170-2664-8BB3-689B-83931A8B41B2}"/>
              </a:ext>
            </a:extLst>
          </p:cNvPr>
          <p:cNvSpPr/>
          <p:nvPr/>
        </p:nvSpPr>
        <p:spPr>
          <a:xfrm rot="10800000" flipV="1">
            <a:off x="6460061" y="1471137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9" name="Flecha: hacia abajo 9">
            <a:extLst>
              <a:ext uri="{FF2B5EF4-FFF2-40B4-BE49-F238E27FC236}">
                <a16:creationId xmlns:a16="http://schemas.microsoft.com/office/drawing/2014/main" id="{773E50FF-BD69-2D4C-7DD4-F1E5CD190F9E}"/>
              </a:ext>
            </a:extLst>
          </p:cNvPr>
          <p:cNvSpPr/>
          <p:nvPr/>
        </p:nvSpPr>
        <p:spPr>
          <a:xfrm rot="10800000" flipV="1">
            <a:off x="5957974" y="4291941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0" name="Flecha: hacia abajo 9">
            <a:extLst>
              <a:ext uri="{FF2B5EF4-FFF2-40B4-BE49-F238E27FC236}">
                <a16:creationId xmlns:a16="http://schemas.microsoft.com/office/drawing/2014/main" id="{1D9EF70A-CF90-84C8-2249-EC48E74B7ACD}"/>
              </a:ext>
            </a:extLst>
          </p:cNvPr>
          <p:cNvSpPr/>
          <p:nvPr/>
        </p:nvSpPr>
        <p:spPr>
          <a:xfrm flipV="1">
            <a:off x="5957973" y="4019389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1" name="Flecha: hacia abajo 9">
            <a:extLst>
              <a:ext uri="{FF2B5EF4-FFF2-40B4-BE49-F238E27FC236}">
                <a16:creationId xmlns:a16="http://schemas.microsoft.com/office/drawing/2014/main" id="{0A3F9D79-A5E6-93F9-0C27-92CE7CE91D3A}"/>
              </a:ext>
            </a:extLst>
          </p:cNvPr>
          <p:cNvSpPr/>
          <p:nvPr/>
        </p:nvSpPr>
        <p:spPr>
          <a:xfrm flipV="1">
            <a:off x="6052163" y="3770609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2" name="Flecha: hacia abajo 9">
            <a:extLst>
              <a:ext uri="{FF2B5EF4-FFF2-40B4-BE49-F238E27FC236}">
                <a16:creationId xmlns:a16="http://schemas.microsoft.com/office/drawing/2014/main" id="{36CB0105-8EEB-6E36-3523-E898ABFDF422}"/>
              </a:ext>
            </a:extLst>
          </p:cNvPr>
          <p:cNvSpPr/>
          <p:nvPr/>
        </p:nvSpPr>
        <p:spPr>
          <a:xfrm flipV="1">
            <a:off x="6512156" y="3266058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3398F1F6-2D02-FC78-502C-526A1E2D8BAB}"/>
              </a:ext>
            </a:extLst>
          </p:cNvPr>
          <p:cNvSpPr txBox="1"/>
          <p:nvPr/>
        </p:nvSpPr>
        <p:spPr>
          <a:xfrm>
            <a:off x="5876175" y="392908"/>
            <a:ext cx="405356" cy="23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9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rPr>
              <a:t>2025</a:t>
            </a:r>
            <a:endParaRPr lang="en-US" sz="120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aser Arabic"/>
            </a:endParaRP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AEB395E4-6A11-A66A-BBAF-A04F8CDFB642}"/>
              </a:ext>
            </a:extLst>
          </p:cNvPr>
          <p:cNvSpPr txBox="1"/>
          <p:nvPr/>
        </p:nvSpPr>
        <p:spPr>
          <a:xfrm>
            <a:off x="7426651" y="383342"/>
            <a:ext cx="405356" cy="23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9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rPr>
              <a:t>2024</a:t>
            </a:r>
            <a:endParaRPr lang="en-US" sz="120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aser Arabic"/>
            </a:endParaRPr>
          </a:p>
        </p:txBody>
      </p:sp>
    </p:spTree>
    <p:extLst>
      <p:ext uri="{BB962C8B-B14F-4D97-AF65-F5344CB8AC3E}">
        <p14:creationId xmlns:p14="http://schemas.microsoft.com/office/powerpoint/2010/main" val="1348503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9DCE32DC-245E-E08C-B2E2-154C40294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6B0A8AD-7120-516E-6F84-484E8FE8BE85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0331B46E-AC97-5D03-A7D8-141BC203D64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10" name="TextBox 21">
            <a:extLst>
              <a:ext uri="{FF2B5EF4-FFF2-40B4-BE49-F238E27FC236}">
                <a16:creationId xmlns:a16="http://schemas.microsoft.com/office/drawing/2014/main" id="{061E01E3-4814-29B5-9DE8-9807764EC800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92B6797A-1FD7-2EF6-D0D0-941777CE5101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6ED0B65E-20B8-E14D-88B6-A78762A4674F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347CC6FD-8010-DD36-7769-5EE100ABC222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E6EC66C3-F259-476A-C79D-A67942988B95}"/>
              </a:ext>
            </a:extLst>
          </p:cNvPr>
          <p:cNvSpPr txBox="1"/>
          <p:nvPr/>
        </p:nvSpPr>
        <p:spPr>
          <a:xfrm>
            <a:off x="576263" y="665229"/>
            <a:ext cx="2306422" cy="30078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6D2C2A0D-5519-E7D0-F404-7F56DE4A6D00}"/>
              </a:ext>
            </a:extLst>
          </p:cNvPr>
          <p:cNvSpPr txBox="1"/>
          <p:nvPr/>
        </p:nvSpPr>
        <p:spPr>
          <a:xfrm>
            <a:off x="7456038" y="620758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7799A6A-708B-55E6-F416-CB9EEBFB907E}"/>
              </a:ext>
            </a:extLst>
          </p:cNvPr>
          <p:cNvSpPr txBox="1"/>
          <p:nvPr/>
        </p:nvSpPr>
        <p:spPr>
          <a:xfrm>
            <a:off x="6296848" y="217600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DA34D91-8F45-A5F5-77D9-F4709F737F27}"/>
              </a:ext>
            </a:extLst>
          </p:cNvPr>
          <p:cNvSpPr txBox="1"/>
          <p:nvPr/>
        </p:nvSpPr>
        <p:spPr>
          <a:xfrm>
            <a:off x="7058848" y="879516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E657F4F5-8235-04F6-5578-793E9B8D0DA7}"/>
              </a:ext>
            </a:extLst>
          </p:cNvPr>
          <p:cNvSpPr txBox="1"/>
          <p:nvPr/>
        </p:nvSpPr>
        <p:spPr>
          <a:xfrm>
            <a:off x="7058848" y="1136819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5E5AA48-0E63-E1A7-0AC7-A1F18D837CC7}"/>
              </a:ext>
            </a:extLst>
          </p:cNvPr>
          <p:cNvSpPr txBox="1"/>
          <p:nvPr/>
        </p:nvSpPr>
        <p:spPr>
          <a:xfrm>
            <a:off x="6266031" y="1914334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99428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C03A4E48-9BB2-03FE-70F1-A28AC3A5C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6E156D66-7E31-4DF8-1D13-80E007B3D8A9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9081052-DA2B-0CAD-5DAA-BBC25199374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10" name="TextBox 21">
            <a:extLst>
              <a:ext uri="{FF2B5EF4-FFF2-40B4-BE49-F238E27FC236}">
                <a16:creationId xmlns:a16="http://schemas.microsoft.com/office/drawing/2014/main" id="{99460301-9532-4BF6-9DF3-1315214A45CF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C39697D7-6298-35DD-FD0D-24E4FDE2C4AC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F7AEB31A-23FC-C1FD-4432-B148673D56F3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FD9A58C2-7882-F2C1-CC5F-335B99009940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3" name="Google Shape;65;p14">
            <a:extLst>
              <a:ext uri="{FF2B5EF4-FFF2-40B4-BE49-F238E27FC236}">
                <a16:creationId xmlns:a16="http://schemas.microsoft.com/office/drawing/2014/main" id="{0C13FB9E-D192-A778-2F51-C0B61AE381C1}"/>
              </a:ext>
            </a:extLst>
          </p:cNvPr>
          <p:cNvSpPr txBox="1"/>
          <p:nvPr/>
        </p:nvSpPr>
        <p:spPr>
          <a:xfrm>
            <a:off x="576262" y="665228"/>
            <a:ext cx="2476903" cy="303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0AE72C4-CB71-1C13-4AAC-F288BDB450DE}"/>
              </a:ext>
            </a:extLst>
          </p:cNvPr>
          <p:cNvSpPr txBox="1"/>
          <p:nvPr/>
        </p:nvSpPr>
        <p:spPr>
          <a:xfrm>
            <a:off x="7524196" y="62297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7764A467-D4D1-C48E-63BF-CA6ECDA17DF7}"/>
              </a:ext>
            </a:extLst>
          </p:cNvPr>
          <p:cNvSpPr txBox="1"/>
          <p:nvPr/>
        </p:nvSpPr>
        <p:spPr>
          <a:xfrm>
            <a:off x="7164673" y="886779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E967CFA-A73A-323E-4654-1E6FCD08C9DA}"/>
              </a:ext>
            </a:extLst>
          </p:cNvPr>
          <p:cNvSpPr txBox="1"/>
          <p:nvPr/>
        </p:nvSpPr>
        <p:spPr>
          <a:xfrm>
            <a:off x="7123809" y="1136255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FDADB1-A367-2468-18F9-1403D99E8550}"/>
              </a:ext>
            </a:extLst>
          </p:cNvPr>
          <p:cNvSpPr txBox="1"/>
          <p:nvPr/>
        </p:nvSpPr>
        <p:spPr>
          <a:xfrm>
            <a:off x="6856478" y="140005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8708F5B-037E-703D-7033-D5EFDFA15EF5}"/>
              </a:ext>
            </a:extLst>
          </p:cNvPr>
          <p:cNvSpPr txBox="1"/>
          <p:nvPr/>
        </p:nvSpPr>
        <p:spPr>
          <a:xfrm>
            <a:off x="6331055" y="1657261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3296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240A1364-3DA7-ECD1-CAD2-B4017AF45E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857BEB04-4E60-2F11-83A5-FCF40DD7DB43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9F6D7D5-BA79-6641-6D23-4DF62925E8D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5" name="TextBox 21">
            <a:extLst>
              <a:ext uri="{FF2B5EF4-FFF2-40B4-BE49-F238E27FC236}">
                <a16:creationId xmlns:a16="http://schemas.microsoft.com/office/drawing/2014/main" id="{280F4E88-1FCA-9361-0BA6-3901AE12E201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6" name="TextBox 21">
            <a:extLst>
              <a:ext uri="{FF2B5EF4-FFF2-40B4-BE49-F238E27FC236}">
                <a16:creationId xmlns:a16="http://schemas.microsoft.com/office/drawing/2014/main" id="{5FA67689-5A9B-C02F-D45C-2378412BCB39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7" name="TextBox 21">
            <a:extLst>
              <a:ext uri="{FF2B5EF4-FFF2-40B4-BE49-F238E27FC236}">
                <a16:creationId xmlns:a16="http://schemas.microsoft.com/office/drawing/2014/main" id="{5DB3D686-C88F-08C5-3110-335300ACA3F8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FC8EE1A5-2F2B-FFC2-07CA-C4764F292B43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2" name="Google Shape;65;p14">
            <a:extLst>
              <a:ext uri="{FF2B5EF4-FFF2-40B4-BE49-F238E27FC236}">
                <a16:creationId xmlns:a16="http://schemas.microsoft.com/office/drawing/2014/main" id="{40D505A0-1ED2-3A74-767E-4E9BD78EFC9E}"/>
              </a:ext>
            </a:extLst>
          </p:cNvPr>
          <p:cNvSpPr txBox="1"/>
          <p:nvPr/>
        </p:nvSpPr>
        <p:spPr>
          <a:xfrm>
            <a:off x="576263" y="665229"/>
            <a:ext cx="2577642" cy="2953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909073D-7F65-F745-142B-FBC817AA20D5}"/>
              </a:ext>
            </a:extLst>
          </p:cNvPr>
          <p:cNvSpPr txBox="1"/>
          <p:nvPr/>
        </p:nvSpPr>
        <p:spPr>
          <a:xfrm>
            <a:off x="6573146" y="165979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EBDD73-03BF-ECAD-2F2D-39703E85B9A5}"/>
              </a:ext>
            </a:extLst>
          </p:cNvPr>
          <p:cNvSpPr txBox="1"/>
          <p:nvPr/>
        </p:nvSpPr>
        <p:spPr>
          <a:xfrm>
            <a:off x="7431130" y="88795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1DF2BA8-7D33-3FCF-39FE-7922984702B7}"/>
              </a:ext>
            </a:extLst>
          </p:cNvPr>
          <p:cNvSpPr txBox="1"/>
          <p:nvPr/>
        </p:nvSpPr>
        <p:spPr>
          <a:xfrm>
            <a:off x="7374096" y="1145782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3B0C7241-A421-7308-9184-EEAB68FC65A0}"/>
              </a:ext>
            </a:extLst>
          </p:cNvPr>
          <p:cNvSpPr txBox="1"/>
          <p:nvPr/>
        </p:nvSpPr>
        <p:spPr>
          <a:xfrm>
            <a:off x="7200250" y="14015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3550804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A028730A-5022-59FE-7062-CD9C3A5C3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2ABB4702-A747-169A-F1D6-60EAC3390DBE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4EE9921E-DF63-1766-BDFF-35A61B83BF7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2" name="Google Shape;65;p14">
            <a:extLst>
              <a:ext uri="{FF2B5EF4-FFF2-40B4-BE49-F238E27FC236}">
                <a16:creationId xmlns:a16="http://schemas.microsoft.com/office/drawing/2014/main" id="{3F645ECE-5B6A-C62A-B1B8-3B409E488D5A}"/>
              </a:ext>
            </a:extLst>
          </p:cNvPr>
          <p:cNvSpPr txBox="1"/>
          <p:nvPr/>
        </p:nvSpPr>
        <p:spPr>
          <a:xfrm>
            <a:off x="576263" y="665228"/>
            <a:ext cx="2391662" cy="3077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42DDAC45-476C-1493-B46E-1AD9634191A4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60FCF7D4-2EEF-C350-2460-55F03D5506FB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DD87A89B-D792-45E9-CBE8-70A29F9889D1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4AEEEF8C-5CD9-6BB1-421F-FB4A65C3CABC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3105AAC-4255-9728-0AC7-A1975DB7B44B}"/>
              </a:ext>
            </a:extLst>
          </p:cNvPr>
          <p:cNvSpPr txBox="1"/>
          <p:nvPr/>
        </p:nvSpPr>
        <p:spPr>
          <a:xfrm>
            <a:off x="7672711" y="626985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6A4359A-B60E-3888-5B9E-085C063D9200}"/>
              </a:ext>
            </a:extLst>
          </p:cNvPr>
          <p:cNvSpPr txBox="1"/>
          <p:nvPr/>
        </p:nvSpPr>
        <p:spPr>
          <a:xfrm>
            <a:off x="7267884" y="884210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AA5D40C-A078-7FBB-3A19-EB9928106119}"/>
              </a:ext>
            </a:extLst>
          </p:cNvPr>
          <p:cNvSpPr txBox="1"/>
          <p:nvPr/>
        </p:nvSpPr>
        <p:spPr>
          <a:xfrm>
            <a:off x="6283960" y="2672904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5FAFA13-A203-EF9A-45D9-F4160EA4C9A8}"/>
              </a:ext>
            </a:extLst>
          </p:cNvPr>
          <p:cNvSpPr txBox="1"/>
          <p:nvPr/>
        </p:nvSpPr>
        <p:spPr>
          <a:xfrm>
            <a:off x="7011450" y="1398660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05676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27A99F73-CBE9-0D80-C49D-E126BD5C9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542A6599-0E74-C264-2E65-AE7D9225B62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EA185CE5-043E-AA86-E77B-A7084ECD61F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7" name="TextBox 21">
            <a:extLst>
              <a:ext uri="{FF2B5EF4-FFF2-40B4-BE49-F238E27FC236}">
                <a16:creationId xmlns:a16="http://schemas.microsoft.com/office/drawing/2014/main" id="{A36B4176-B722-B63F-B195-CEAEC27D93B1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8" name="TextBox 21">
            <a:extLst>
              <a:ext uri="{FF2B5EF4-FFF2-40B4-BE49-F238E27FC236}">
                <a16:creationId xmlns:a16="http://schemas.microsoft.com/office/drawing/2014/main" id="{6BF0FA96-97D2-3DD9-FC0E-1F4DD5C01803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3094B31F-3638-A0E2-6108-9A8BEEB19378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8498759F-4283-9318-F140-830BB4134C0E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5" name="Google Shape;65;p14">
            <a:extLst>
              <a:ext uri="{FF2B5EF4-FFF2-40B4-BE49-F238E27FC236}">
                <a16:creationId xmlns:a16="http://schemas.microsoft.com/office/drawing/2014/main" id="{C8D505A9-715C-60CE-0B2C-18EB15CCC512}"/>
              </a:ext>
            </a:extLst>
          </p:cNvPr>
          <p:cNvSpPr txBox="1"/>
          <p:nvPr/>
        </p:nvSpPr>
        <p:spPr>
          <a:xfrm>
            <a:off x="576263" y="665228"/>
            <a:ext cx="2414910" cy="3038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70CA1A7-0283-8602-A272-E60F9090503F}"/>
              </a:ext>
            </a:extLst>
          </p:cNvPr>
          <p:cNvSpPr txBox="1"/>
          <p:nvPr/>
        </p:nvSpPr>
        <p:spPr>
          <a:xfrm>
            <a:off x="7703999" y="634734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21A094A-9203-0C32-6A21-E2D31CDB2264}"/>
              </a:ext>
            </a:extLst>
          </p:cNvPr>
          <p:cNvSpPr txBox="1"/>
          <p:nvPr/>
        </p:nvSpPr>
        <p:spPr>
          <a:xfrm>
            <a:off x="7294913" y="1140251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5B267D1-6563-9D53-04F9-55191EE53466}"/>
              </a:ext>
            </a:extLst>
          </p:cNvPr>
          <p:cNvSpPr txBox="1"/>
          <p:nvPr/>
        </p:nvSpPr>
        <p:spPr>
          <a:xfrm>
            <a:off x="6416487" y="2418542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17794716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B9DB74BC-9CCD-BF7E-3DA8-D3EB35057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D28270B-E347-7229-96A2-A24E785312B9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A88D300-CD31-4407-FA85-BC0D1A188D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353970" y="577446"/>
            <a:ext cx="4918772" cy="4190916"/>
          </a:xfrm>
          <a:prstGeom prst="rect">
            <a:avLst/>
          </a:prstGeom>
        </p:spPr>
      </p:pic>
      <p:sp>
        <p:nvSpPr>
          <p:cNvPr id="8" name="TextBox 21">
            <a:extLst>
              <a:ext uri="{FF2B5EF4-FFF2-40B4-BE49-F238E27FC236}">
                <a16:creationId xmlns:a16="http://schemas.microsoft.com/office/drawing/2014/main" id="{27DD0DC7-31B8-17DB-0F72-34AF68C488B5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13.8%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E49AF455-7F53-2427-D241-F2106FFD6A6A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11.8%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D53A7EB2-C0A2-B762-814F-E2029058CD10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11.7%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E6092BEA-8D4B-2602-A01B-AE6F2190EF7D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3" name="Google Shape;65;p14">
            <a:extLst>
              <a:ext uri="{FF2B5EF4-FFF2-40B4-BE49-F238E27FC236}">
                <a16:creationId xmlns:a16="http://schemas.microsoft.com/office/drawing/2014/main" id="{DEB0024D-764E-5C7F-F17E-87E65B92BCF7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son los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principales OBJETIVOS </a:t>
            </a:r>
            <a:r>
              <a:rPr lang="es-C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ESTRATÉGICOS de</a:t>
            </a:r>
            <a:r>
              <a:rPr lang="es-CL" sz="1950" b="1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 institución?</a:t>
            </a:r>
            <a:endParaRPr lang="en-US" sz="1950" b="1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3B5CB3B8-38CB-B28B-4AFE-A774B946F6EE}"/>
              </a:ext>
            </a:extLst>
          </p:cNvPr>
          <p:cNvSpPr txBox="1"/>
          <p:nvPr/>
        </p:nvSpPr>
        <p:spPr>
          <a:xfrm>
            <a:off x="6395445" y="620758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648579D5-ECC5-3532-F58F-3057A5C39885}"/>
              </a:ext>
            </a:extLst>
          </p:cNvPr>
          <p:cNvSpPr txBox="1"/>
          <p:nvPr/>
        </p:nvSpPr>
        <p:spPr>
          <a:xfrm>
            <a:off x="6395445" y="217600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1F98CA13-D141-1BF6-B92D-837017A85ACD}"/>
              </a:ext>
            </a:extLst>
          </p:cNvPr>
          <p:cNvSpPr txBox="1"/>
          <p:nvPr/>
        </p:nvSpPr>
        <p:spPr>
          <a:xfrm>
            <a:off x="6395445" y="879516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1257C9B-4A7C-48EA-9717-AC5FED239D85}"/>
              </a:ext>
            </a:extLst>
          </p:cNvPr>
          <p:cNvSpPr txBox="1"/>
          <p:nvPr/>
        </p:nvSpPr>
        <p:spPr>
          <a:xfrm>
            <a:off x="6395445" y="1136819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DD09860A-EC9D-521F-8445-5581F4A36A98}"/>
              </a:ext>
            </a:extLst>
          </p:cNvPr>
          <p:cNvSpPr txBox="1"/>
          <p:nvPr/>
        </p:nvSpPr>
        <p:spPr>
          <a:xfrm>
            <a:off x="6395445" y="1914334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CED3343E-2C52-5A75-A3AB-F1BEA5975F62}"/>
              </a:ext>
            </a:extLst>
          </p:cNvPr>
          <p:cNvSpPr txBox="1"/>
          <p:nvPr/>
        </p:nvSpPr>
        <p:spPr>
          <a:xfrm>
            <a:off x="6905404" y="62297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13219BB7-1CF7-58C5-46E8-46039847365E}"/>
              </a:ext>
            </a:extLst>
          </p:cNvPr>
          <p:cNvSpPr txBox="1"/>
          <p:nvPr/>
        </p:nvSpPr>
        <p:spPr>
          <a:xfrm>
            <a:off x="6905404" y="886779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BD4A11D4-F14F-F0FF-A06D-ED9329D463F1}"/>
              </a:ext>
            </a:extLst>
          </p:cNvPr>
          <p:cNvSpPr txBox="1"/>
          <p:nvPr/>
        </p:nvSpPr>
        <p:spPr>
          <a:xfrm>
            <a:off x="6905404" y="1136255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99D3790-D3FE-11CF-0E69-8169F4C34178}"/>
              </a:ext>
            </a:extLst>
          </p:cNvPr>
          <p:cNvSpPr txBox="1"/>
          <p:nvPr/>
        </p:nvSpPr>
        <p:spPr>
          <a:xfrm>
            <a:off x="6905404" y="1400057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E4F6A10-1BDF-94D4-4499-0B07FB88D566}"/>
              </a:ext>
            </a:extLst>
          </p:cNvPr>
          <p:cNvSpPr txBox="1"/>
          <p:nvPr/>
        </p:nvSpPr>
        <p:spPr>
          <a:xfrm>
            <a:off x="6905404" y="1657261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398F2B38-BEB4-65A5-16C9-382A1AB2E461}"/>
              </a:ext>
            </a:extLst>
          </p:cNvPr>
          <p:cNvSpPr txBox="1"/>
          <p:nvPr/>
        </p:nvSpPr>
        <p:spPr>
          <a:xfrm>
            <a:off x="7493874" y="165979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9E5B9388-4E34-D8D8-5880-8BBB064BA732}"/>
              </a:ext>
            </a:extLst>
          </p:cNvPr>
          <p:cNvSpPr txBox="1"/>
          <p:nvPr/>
        </p:nvSpPr>
        <p:spPr>
          <a:xfrm>
            <a:off x="7493874" y="88795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E6A209C-2A32-3386-4A24-715ACE009490}"/>
              </a:ext>
            </a:extLst>
          </p:cNvPr>
          <p:cNvSpPr txBox="1"/>
          <p:nvPr/>
        </p:nvSpPr>
        <p:spPr>
          <a:xfrm>
            <a:off x="7493874" y="1145782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C67AE56-D565-0CC3-8B9D-D3E632D5AF02}"/>
              </a:ext>
            </a:extLst>
          </p:cNvPr>
          <p:cNvSpPr txBox="1"/>
          <p:nvPr/>
        </p:nvSpPr>
        <p:spPr>
          <a:xfrm>
            <a:off x="7493874" y="1401546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38A87B33-4556-D1C4-E3F1-8910AB06BED3}"/>
              </a:ext>
            </a:extLst>
          </p:cNvPr>
          <p:cNvSpPr txBox="1"/>
          <p:nvPr/>
        </p:nvSpPr>
        <p:spPr>
          <a:xfrm>
            <a:off x="7802669" y="626985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r>
              <a:rPr lang="es-CL" sz="1600" b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2A8C9C9E-90D1-0253-E94B-3BAF8B37AA80}"/>
              </a:ext>
            </a:extLst>
          </p:cNvPr>
          <p:cNvSpPr txBox="1"/>
          <p:nvPr/>
        </p:nvSpPr>
        <p:spPr>
          <a:xfrm>
            <a:off x="7802669" y="884210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728222E0-BC73-4522-9E80-AB1969A2E8AF}"/>
              </a:ext>
            </a:extLst>
          </p:cNvPr>
          <p:cNvSpPr txBox="1"/>
          <p:nvPr/>
        </p:nvSpPr>
        <p:spPr>
          <a:xfrm>
            <a:off x="7802669" y="2672904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778CF8A8-1650-A7CA-0CE6-007A2085B712}"/>
              </a:ext>
            </a:extLst>
          </p:cNvPr>
          <p:cNvSpPr txBox="1"/>
          <p:nvPr/>
        </p:nvSpPr>
        <p:spPr>
          <a:xfrm>
            <a:off x="7802669" y="1398660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31DFE171-C861-1A4F-E4DA-684BD3B9B776}"/>
              </a:ext>
            </a:extLst>
          </p:cNvPr>
          <p:cNvSpPr txBox="1"/>
          <p:nvPr/>
        </p:nvSpPr>
        <p:spPr>
          <a:xfrm>
            <a:off x="8143154" y="634734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25DFE0E-3D34-5E47-F838-A052A650A40E}"/>
              </a:ext>
            </a:extLst>
          </p:cNvPr>
          <p:cNvSpPr txBox="1"/>
          <p:nvPr/>
        </p:nvSpPr>
        <p:spPr>
          <a:xfrm>
            <a:off x="8143154" y="1140251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EB131BE4-13ED-814A-A275-663F2C37D4E4}"/>
              </a:ext>
            </a:extLst>
          </p:cNvPr>
          <p:cNvSpPr txBox="1"/>
          <p:nvPr/>
        </p:nvSpPr>
        <p:spPr>
          <a:xfrm>
            <a:off x="8143154" y="2418542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3375402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6911E7F7-E97C-124E-E14E-6F2AE95773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6548A6B5-6EE0-B455-FF84-21AA53566152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FC24A374-76F4-E450-2C7D-A237B515981F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C0C0D8B1-D877-9A7E-36EC-4A90EA6591BE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6" name="Imagen 5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237C6D82-A2BC-1C02-3CB4-6C86072F2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7" name="TextBox 21">
              <a:extLst>
                <a:ext uri="{FF2B5EF4-FFF2-40B4-BE49-F238E27FC236}">
                  <a16:creationId xmlns:a16="http://schemas.microsoft.com/office/drawing/2014/main" id="{7754008A-0DE5-36E6-FBCA-5822995C4C9E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B719AD16-5DF0-C695-30C1-F4645837CB1A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id="{B0F3F203-8C79-5CBE-8FA5-9F45D03B1306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F9909F20-B505-F02A-C8DE-A710A07229CB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49A9C14B-3ED9-A5D4-45F7-C46A7389FD32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5718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8B739E76-54B6-3966-720E-D2839D65CC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0AE8D523-36E1-1720-0B08-7FB4CF2DFAB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rupo 6">
            <a:extLst>
              <a:ext uri="{FF2B5EF4-FFF2-40B4-BE49-F238E27FC236}">
                <a16:creationId xmlns:a16="http://schemas.microsoft.com/office/drawing/2014/main" id="{AC2FD7AD-81D1-8109-4FD1-5CBB33B729B9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10" name="Imagen 9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D04056D1-0FE0-AA35-CC13-B732A8AB71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A415A5C3-FC05-CD47-1BE1-992D04101C01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AEF8A4AD-1A5D-31F5-AD73-B19BED972BD6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5563A5DD-6E33-9408-D54D-066359329012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7" name="TextBox 21">
              <a:extLst>
                <a:ext uri="{FF2B5EF4-FFF2-40B4-BE49-F238E27FC236}">
                  <a16:creationId xmlns:a16="http://schemas.microsoft.com/office/drawing/2014/main" id="{6AE9FB3A-1AD6-4468-3139-0ABE028B85E0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8" name="TextBox 21">
              <a:extLst>
                <a:ext uri="{FF2B5EF4-FFF2-40B4-BE49-F238E27FC236}">
                  <a16:creationId xmlns:a16="http://schemas.microsoft.com/office/drawing/2014/main" id="{80429B34-94B3-C0E4-F0A7-21C4560F974E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E6BAF192-28A4-F26F-3D10-8CBFDDB8EED0}"/>
              </a:ext>
            </a:extLst>
          </p:cNvPr>
          <p:cNvSpPr txBox="1"/>
          <p:nvPr/>
        </p:nvSpPr>
        <p:spPr>
          <a:xfrm>
            <a:off x="576263" y="3615618"/>
            <a:ext cx="2195013" cy="347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L" sz="12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(comparación a 2024)</a:t>
            </a:r>
            <a:endParaRPr lang="en-US" sz="1200" b="1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ct val="90000"/>
              </a:lnSpc>
              <a:buSzPts val="2100"/>
            </a:pPr>
            <a:endParaRPr lang="es-ES_tradnl" sz="20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ct val="90000"/>
              </a:lnSpc>
              <a:buSzPts val="2100"/>
            </a:pPr>
            <a:endParaRPr lang="es-ES_tradnl" sz="200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ct val="90000"/>
              </a:lnSpc>
              <a:buSzPts val="2100"/>
            </a:pPr>
            <a:endParaRPr lang="es-ES_tradnl" sz="20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</p:txBody>
      </p:sp>
      <p:sp>
        <p:nvSpPr>
          <p:cNvPr id="2" name="Google Shape;65;p14">
            <a:extLst>
              <a:ext uri="{FF2B5EF4-FFF2-40B4-BE49-F238E27FC236}">
                <a16:creationId xmlns:a16="http://schemas.microsoft.com/office/drawing/2014/main" id="{0F868DE1-C727-C5AD-6DEA-F83E9A3A4F7D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A70D24E6-68E8-D005-BBCE-7D687D55DF75}"/>
              </a:ext>
            </a:extLst>
          </p:cNvPr>
          <p:cNvSpPr txBox="1"/>
          <p:nvPr/>
        </p:nvSpPr>
        <p:spPr>
          <a:xfrm>
            <a:off x="6795107" y="2437229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15.0% (3)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C0CC70D9-111D-8603-0015-ED3F13940E41}"/>
              </a:ext>
            </a:extLst>
          </p:cNvPr>
          <p:cNvSpPr txBox="1"/>
          <p:nvPr/>
        </p:nvSpPr>
        <p:spPr>
          <a:xfrm>
            <a:off x="7558322" y="1041431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18.0% (1)</a:t>
            </a:r>
          </a:p>
        </p:txBody>
      </p:sp>
      <p:sp>
        <p:nvSpPr>
          <p:cNvPr id="21" name="Flecha: hacia abajo 9">
            <a:extLst>
              <a:ext uri="{FF2B5EF4-FFF2-40B4-BE49-F238E27FC236}">
                <a16:creationId xmlns:a16="http://schemas.microsoft.com/office/drawing/2014/main" id="{492F5244-1130-3407-E529-C57F9C362CBE}"/>
              </a:ext>
            </a:extLst>
          </p:cNvPr>
          <p:cNvSpPr/>
          <p:nvPr/>
        </p:nvSpPr>
        <p:spPr>
          <a:xfrm flipV="1">
            <a:off x="7344962" y="1446521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2" name="Flecha: hacia abajo 9">
            <a:extLst>
              <a:ext uri="{FF2B5EF4-FFF2-40B4-BE49-F238E27FC236}">
                <a16:creationId xmlns:a16="http://schemas.microsoft.com/office/drawing/2014/main" id="{F4D6502E-5C00-8B12-B6E2-9A025826F9F1}"/>
              </a:ext>
            </a:extLst>
          </p:cNvPr>
          <p:cNvSpPr/>
          <p:nvPr/>
        </p:nvSpPr>
        <p:spPr>
          <a:xfrm rot="10800000" flipV="1">
            <a:off x="6629127" y="2513044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4D97B1FA-24CE-5E0B-AACF-3D9711BFA687}"/>
              </a:ext>
            </a:extLst>
          </p:cNvPr>
          <p:cNvSpPr txBox="1"/>
          <p:nvPr/>
        </p:nvSpPr>
        <p:spPr>
          <a:xfrm>
            <a:off x="7486853" y="1379985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15.3% (2)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50DA2F62-E9E2-B014-E973-5003F134CC91}"/>
              </a:ext>
            </a:extLst>
          </p:cNvPr>
          <p:cNvSpPr txBox="1"/>
          <p:nvPr/>
        </p:nvSpPr>
        <p:spPr>
          <a:xfrm>
            <a:off x="7134423" y="1732797"/>
            <a:ext cx="9108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15.0% (3)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DECD72BF-9BFB-6985-94C3-596800A65ED8}"/>
              </a:ext>
            </a:extLst>
          </p:cNvPr>
          <p:cNvSpPr txBox="1"/>
          <p:nvPr/>
        </p:nvSpPr>
        <p:spPr>
          <a:xfrm>
            <a:off x="7030979" y="2087517"/>
            <a:ext cx="8178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9.6% (4)</a:t>
            </a:r>
          </a:p>
        </p:txBody>
      </p:sp>
      <p:sp>
        <p:nvSpPr>
          <p:cNvPr id="26" name="Flecha: hacia abajo 9">
            <a:extLst>
              <a:ext uri="{FF2B5EF4-FFF2-40B4-BE49-F238E27FC236}">
                <a16:creationId xmlns:a16="http://schemas.microsoft.com/office/drawing/2014/main" id="{2C497CEB-0F05-0B7F-6E99-7D3121B92A15}"/>
              </a:ext>
            </a:extLst>
          </p:cNvPr>
          <p:cNvSpPr/>
          <p:nvPr/>
        </p:nvSpPr>
        <p:spPr>
          <a:xfrm flipV="1">
            <a:off x="6842487" y="2141782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66719D37-964D-01DC-A8B2-EC4B68B3C379}"/>
              </a:ext>
            </a:extLst>
          </p:cNvPr>
          <p:cNvSpPr txBox="1"/>
          <p:nvPr/>
        </p:nvSpPr>
        <p:spPr>
          <a:xfrm>
            <a:off x="5922669" y="802839"/>
            <a:ext cx="405356" cy="23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9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rPr>
              <a:t>2025</a:t>
            </a:r>
            <a:endParaRPr lang="en-US" sz="120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aser Arabic"/>
            </a:endParaRP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88E42EEF-3847-F799-B84C-63687D4EE049}"/>
              </a:ext>
            </a:extLst>
          </p:cNvPr>
          <p:cNvSpPr txBox="1"/>
          <p:nvPr/>
        </p:nvSpPr>
        <p:spPr>
          <a:xfrm>
            <a:off x="7793756" y="793273"/>
            <a:ext cx="405356" cy="23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9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rPr>
              <a:t>2024</a:t>
            </a:r>
            <a:endParaRPr lang="en-US" sz="120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aser Arabic"/>
            </a:endParaRPr>
          </a:p>
        </p:txBody>
      </p:sp>
    </p:spTree>
    <p:extLst>
      <p:ext uri="{BB962C8B-B14F-4D97-AF65-F5344CB8AC3E}">
        <p14:creationId xmlns:p14="http://schemas.microsoft.com/office/powerpoint/2010/main" val="24220912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DBBE806C-929E-685F-71F6-C6400A9B6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7E67B2BF-E0D7-0F4B-0539-38D74BAA50DE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5BBB7B08-0502-65D4-D45D-C4C4D8D17D9C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0A1A26BF-1D96-945D-0000-6B3E8FECCDF5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10" name="Imagen 9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13FB60E1-56E2-AD75-6881-5B6F27DB26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42FF0C75-DF1B-86B7-9AAE-10F27C687E4A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26A5700A-CE36-8BF6-1FDB-E7FC569D47E0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F508C61E-D781-1A43-F18C-CE10A6DAC1D5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A71E5ECD-67A2-1CFA-B16C-A5A61146B3B3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A2F4877E-7B6E-F230-7CDA-5A98BA518D26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50AF0745-FB04-85B2-4DDC-F45D5F85213B}"/>
              </a:ext>
            </a:extLst>
          </p:cNvPr>
          <p:cNvSpPr txBox="1"/>
          <p:nvPr/>
        </p:nvSpPr>
        <p:spPr>
          <a:xfrm>
            <a:off x="7822736" y="1033682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2F395ADF-EB02-78E5-164E-335C576EF857}"/>
              </a:ext>
            </a:extLst>
          </p:cNvPr>
          <p:cNvSpPr txBox="1"/>
          <p:nvPr/>
        </p:nvSpPr>
        <p:spPr>
          <a:xfrm>
            <a:off x="6640478" y="278623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995F951F-701D-6F20-17C2-3C2512C12783}"/>
              </a:ext>
            </a:extLst>
          </p:cNvPr>
          <p:cNvSpPr txBox="1"/>
          <p:nvPr/>
        </p:nvSpPr>
        <p:spPr>
          <a:xfrm>
            <a:off x="7402298" y="1727122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0AD1C533-6A4C-1160-93CA-2353B0ECD471}"/>
              </a:ext>
            </a:extLst>
          </p:cNvPr>
          <p:cNvSpPr txBox="1"/>
          <p:nvPr/>
        </p:nvSpPr>
        <p:spPr>
          <a:xfrm>
            <a:off x="7245131" y="208411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CAA49FC-AFBA-1A91-E96E-9CDCDF07D0ED}"/>
              </a:ext>
            </a:extLst>
          </p:cNvPr>
          <p:cNvSpPr txBox="1"/>
          <p:nvPr/>
        </p:nvSpPr>
        <p:spPr>
          <a:xfrm>
            <a:off x="7008619" y="24411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2321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960039F7-4EE8-127F-7DEE-F04D1A9986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DDADB5CE-1302-25BC-C01F-8A463181DDDF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F3B7EFE9-4E2C-38ED-1EC7-EB877F9331D7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9139A797-BBDB-B84A-1C9D-03F9C4C782E0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10" name="Imagen 9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B1AC4989-266A-AC6F-B2FA-E01F704AAE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1B59BDE0-1C69-F83D-6737-6608296A9CA1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CB2F3827-66B5-37B6-4927-343043F39465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19BF7E67-8589-B12C-04B3-CBED6811DFB7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43BB9E8C-D65D-F26A-740C-5C42EC9C0325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F80AD15B-C9B2-6A32-2796-C73BA573FBD8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8D7FCAE-CD43-13AA-8413-6D27A3E1A3A1}"/>
              </a:ext>
            </a:extLst>
          </p:cNvPr>
          <p:cNvSpPr txBox="1"/>
          <p:nvPr/>
        </p:nvSpPr>
        <p:spPr>
          <a:xfrm>
            <a:off x="7849117" y="1036939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C1E90E9E-A654-9AD1-E222-F46A76DFE6E1}"/>
              </a:ext>
            </a:extLst>
          </p:cNvPr>
          <p:cNvSpPr txBox="1"/>
          <p:nvPr/>
        </p:nvSpPr>
        <p:spPr>
          <a:xfrm>
            <a:off x="7787125" y="138368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192ABAE0-3FA7-B1FF-F868-D669ED1FCF58}"/>
              </a:ext>
            </a:extLst>
          </p:cNvPr>
          <p:cNvSpPr txBox="1"/>
          <p:nvPr/>
        </p:nvSpPr>
        <p:spPr>
          <a:xfrm>
            <a:off x="7448729" y="1733820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5B0CF5E-D3D9-0DCB-F21B-7EAD7245123E}"/>
              </a:ext>
            </a:extLst>
          </p:cNvPr>
          <p:cNvSpPr txBox="1"/>
          <p:nvPr/>
        </p:nvSpPr>
        <p:spPr>
          <a:xfrm>
            <a:off x="7041913" y="2441100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D75BFD0F-B436-7F88-C380-EE0B58EA2F14}"/>
              </a:ext>
            </a:extLst>
          </p:cNvPr>
          <p:cNvSpPr txBox="1"/>
          <p:nvPr/>
        </p:nvSpPr>
        <p:spPr>
          <a:xfrm>
            <a:off x="6361507" y="313894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62732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5F922266-17E0-EE80-E35E-99BB9DD82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DCC7190C-C493-E592-D3CA-78AF9634A2ED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DFD70A48-9BC1-D98C-E21F-0FB8863C58D0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31FD588C-A086-37B2-89B1-DB853792553E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9" name="Imagen 8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F49F718D-BDF1-F508-F482-747642DF2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0D862704-4D78-E6CB-5532-B6F15DDFC9E4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F8242D41-49A8-11C8-1DF4-7D3236C99CFD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FB72DA62-3D6A-3AAD-03E1-4545C12D7A27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82085CCB-DFA3-D8A2-E540-01FA62FC5A82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D45FC23C-0815-299E-984A-9BA027611E04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05DC1F0-1B4E-F3B2-D1F3-FCC36531A475}"/>
              </a:ext>
            </a:extLst>
          </p:cNvPr>
          <p:cNvSpPr txBox="1"/>
          <p:nvPr/>
        </p:nvSpPr>
        <p:spPr>
          <a:xfrm>
            <a:off x="7351509" y="243335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50D7F20-A3AD-5285-02BA-B4444C40EF0E}"/>
              </a:ext>
            </a:extLst>
          </p:cNvPr>
          <p:cNvSpPr txBox="1"/>
          <p:nvPr/>
        </p:nvSpPr>
        <p:spPr>
          <a:xfrm>
            <a:off x="8142730" y="104351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6194D0A8-7489-4B2B-911C-E862EC87C341}"/>
              </a:ext>
            </a:extLst>
          </p:cNvPr>
          <p:cNvSpPr txBox="1"/>
          <p:nvPr/>
        </p:nvSpPr>
        <p:spPr>
          <a:xfrm>
            <a:off x="8066382" y="1383684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232D2A58-0D3D-E8D9-3BD7-C8C2B652374A}"/>
              </a:ext>
            </a:extLst>
          </p:cNvPr>
          <p:cNvSpPr txBox="1"/>
          <p:nvPr/>
        </p:nvSpPr>
        <p:spPr>
          <a:xfrm>
            <a:off x="7725204" y="1732639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</p:spTree>
    <p:extLst>
      <p:ext uri="{BB962C8B-B14F-4D97-AF65-F5344CB8AC3E}">
        <p14:creationId xmlns:p14="http://schemas.microsoft.com/office/powerpoint/2010/main" val="21590424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C084E06E-4FD1-7B21-3D6E-0D79C8A646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5809DC4C-03E1-4E22-439B-C15C8E8F1B0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0EC269B3-9345-0B51-8B77-66337FB2E4CF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D9913AEB-AF76-2C88-3212-AE4B0D91F30A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11" name="Imagen 10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06AB0117-265A-53B1-B574-6AF6FA145C2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41108CD2-2AFD-252B-A038-454DCDC516C4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E93EF4F5-0779-929F-CE9F-9BB51AE63CE6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76832FEF-98D8-E4C3-DB9F-FCF4C16FD3F0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1A988DF2-4A86-7CE6-F45D-5AD84672BCB6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id="{707D7808-0447-574A-8A88-79463CEF37E2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17" name="CuadroTexto 16">
            <a:extLst>
              <a:ext uri="{FF2B5EF4-FFF2-40B4-BE49-F238E27FC236}">
                <a16:creationId xmlns:a16="http://schemas.microsoft.com/office/drawing/2014/main" id="{857171DA-DE3A-DC69-EC37-0F163A9FE089}"/>
              </a:ext>
            </a:extLst>
          </p:cNvPr>
          <p:cNvSpPr txBox="1"/>
          <p:nvPr/>
        </p:nvSpPr>
        <p:spPr>
          <a:xfrm>
            <a:off x="8067182" y="10390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CD520DE-8629-74BE-063F-A55B7871AFDD}"/>
              </a:ext>
            </a:extLst>
          </p:cNvPr>
          <p:cNvSpPr txBox="1"/>
          <p:nvPr/>
        </p:nvSpPr>
        <p:spPr>
          <a:xfrm>
            <a:off x="7966445" y="1375117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58DE4A46-97DB-5A37-C119-7B2F577A04F2}"/>
              </a:ext>
            </a:extLst>
          </p:cNvPr>
          <p:cNvSpPr txBox="1"/>
          <p:nvPr/>
        </p:nvSpPr>
        <p:spPr>
          <a:xfrm>
            <a:off x="6872160" y="278623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DF2A90B-A3FA-ECBC-9F29-A4BD169D98E5}"/>
              </a:ext>
            </a:extLst>
          </p:cNvPr>
          <p:cNvSpPr txBox="1"/>
          <p:nvPr/>
        </p:nvSpPr>
        <p:spPr>
          <a:xfrm>
            <a:off x="7650476" y="1729169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89D970D-FBC7-2433-43FB-D8E2B193F8EF}"/>
              </a:ext>
            </a:extLst>
          </p:cNvPr>
          <p:cNvSpPr txBox="1"/>
          <p:nvPr/>
        </p:nvSpPr>
        <p:spPr>
          <a:xfrm>
            <a:off x="7519057" y="208322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0795F1A7-A996-E90F-42E5-19C2304FE497}"/>
              </a:ext>
            </a:extLst>
          </p:cNvPr>
          <p:cNvSpPr txBox="1"/>
          <p:nvPr/>
        </p:nvSpPr>
        <p:spPr>
          <a:xfrm>
            <a:off x="7271628" y="243335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517845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9CA89799-62AD-3A0C-F7C2-B0E0BF1E26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A04B4BE3-1F83-C2C0-2379-9AC88048275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9A0009DD-2A0B-FDAD-B523-654F89BE644C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9" name="Grupo 8">
            <a:extLst>
              <a:ext uri="{FF2B5EF4-FFF2-40B4-BE49-F238E27FC236}">
                <a16:creationId xmlns:a16="http://schemas.microsoft.com/office/drawing/2014/main" id="{FBC2858A-C2DE-1EC1-5F27-0B0D52570C9B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10" name="Imagen 9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068D6C11-6F48-8BDE-17DF-E72AEF952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11D28D6F-EE4F-DD72-5BF5-751ADC6F7239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12" name="TextBox 21">
              <a:extLst>
                <a:ext uri="{FF2B5EF4-FFF2-40B4-BE49-F238E27FC236}">
                  <a16:creationId xmlns:a16="http://schemas.microsoft.com/office/drawing/2014/main" id="{DA3AFF46-85A6-973E-EA9A-320C3AA29B23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B07F56B9-24CD-960B-1524-FA95D3E159F2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D5539FA7-CB58-7521-0F88-DA4030A98EC1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5" name="TextBox 21">
              <a:extLst>
                <a:ext uri="{FF2B5EF4-FFF2-40B4-BE49-F238E27FC236}">
                  <a16:creationId xmlns:a16="http://schemas.microsoft.com/office/drawing/2014/main" id="{FED21951-F206-D5EC-6F14-1C00FE2D7DBB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16" name="CuadroTexto 15">
            <a:extLst>
              <a:ext uri="{FF2B5EF4-FFF2-40B4-BE49-F238E27FC236}">
                <a16:creationId xmlns:a16="http://schemas.microsoft.com/office/drawing/2014/main" id="{EAEC83F4-7247-98F5-14C4-7FF12C19CF66}"/>
              </a:ext>
            </a:extLst>
          </p:cNvPr>
          <p:cNvSpPr txBox="1"/>
          <p:nvPr/>
        </p:nvSpPr>
        <p:spPr>
          <a:xfrm>
            <a:off x="8029049" y="103251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A1FACA53-2DD3-C552-E033-7C7B3815EFBE}"/>
              </a:ext>
            </a:extLst>
          </p:cNvPr>
          <p:cNvSpPr txBox="1"/>
          <p:nvPr/>
        </p:nvSpPr>
        <p:spPr>
          <a:xfrm>
            <a:off x="7960925" y="1375117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C2020C7-7F31-0989-10B2-23D123AE2571}"/>
              </a:ext>
            </a:extLst>
          </p:cNvPr>
          <p:cNvSpPr txBox="1"/>
          <p:nvPr/>
        </p:nvSpPr>
        <p:spPr>
          <a:xfrm>
            <a:off x="7248690" y="2433351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4AE51ED-7B41-D240-C27B-FD76174FA2A4}"/>
              </a:ext>
            </a:extLst>
          </p:cNvPr>
          <p:cNvSpPr txBox="1"/>
          <p:nvPr/>
        </p:nvSpPr>
        <p:spPr>
          <a:xfrm>
            <a:off x="7475961" y="2082995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00E7234B-58E7-DB85-5876-8588AF69CCFA}"/>
              </a:ext>
            </a:extLst>
          </p:cNvPr>
          <p:cNvSpPr txBox="1"/>
          <p:nvPr/>
        </p:nvSpPr>
        <p:spPr>
          <a:xfrm>
            <a:off x="7657776" y="1732639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40616421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8FC29D9C-E3B8-C21B-D814-C0032D562E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29345815-DCE0-6FFA-1C43-2885540F3BB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0785CAD4-157C-09FB-F1C0-D228F0052AB8}"/>
              </a:ext>
            </a:extLst>
          </p:cNvPr>
          <p:cNvSpPr txBox="1"/>
          <p:nvPr/>
        </p:nvSpPr>
        <p:spPr>
          <a:xfrm>
            <a:off x="576263" y="665229"/>
            <a:ext cx="2321920" cy="3124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el 2035 como horizonte,</a:t>
            </a:r>
          </a:p>
          <a:p>
            <a:pPr>
              <a:lnSpc>
                <a:spcPts val="76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</a:endParaRPr>
          </a:p>
          <a:p>
            <a:pPr>
              <a:lnSpc>
                <a:spcPts val="2300"/>
              </a:lnSpc>
              <a:buSzPts val="2100"/>
            </a:pPr>
            <a:r>
              <a:rPr lang="es-ES_tradnl" sz="195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¿Cuáles son los PROYECTOS DE INVERSIÓN PRIORITARIOS para su institución?</a:t>
            </a:r>
          </a:p>
        </p:txBody>
      </p:sp>
      <p:grpSp>
        <p:nvGrpSpPr>
          <p:cNvPr id="6" name="Grupo 5">
            <a:extLst>
              <a:ext uri="{FF2B5EF4-FFF2-40B4-BE49-F238E27FC236}">
                <a16:creationId xmlns:a16="http://schemas.microsoft.com/office/drawing/2014/main" id="{5E1354A0-3BEE-4DA2-6088-1A7941D70D5C}"/>
              </a:ext>
            </a:extLst>
          </p:cNvPr>
          <p:cNvGrpSpPr/>
          <p:nvPr/>
        </p:nvGrpSpPr>
        <p:grpSpPr>
          <a:xfrm>
            <a:off x="3006669" y="945397"/>
            <a:ext cx="5555773" cy="3477148"/>
            <a:chOff x="3006669" y="945397"/>
            <a:chExt cx="5555773" cy="3477148"/>
          </a:xfrm>
        </p:grpSpPr>
        <p:pic>
          <p:nvPicPr>
            <p:cNvPr id="7" name="Imagen 6" descr="Interfaz de usuario gráfica, Gráfico&#10;&#10;El contenido generado por IA puede ser incorrecto.">
              <a:extLst>
                <a:ext uri="{FF2B5EF4-FFF2-40B4-BE49-F238E27FC236}">
                  <a16:creationId xmlns:a16="http://schemas.microsoft.com/office/drawing/2014/main" id="{4F2E72E3-0DAE-AD32-780D-226C5A449E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006669" y="945397"/>
              <a:ext cx="5555773" cy="3477148"/>
            </a:xfrm>
            <a:prstGeom prst="rect">
              <a:avLst/>
            </a:prstGeom>
          </p:spPr>
        </p:pic>
        <p:sp>
          <p:nvSpPr>
            <p:cNvPr id="8" name="TextBox 21">
              <a:extLst>
                <a:ext uri="{FF2B5EF4-FFF2-40B4-BE49-F238E27FC236}">
                  <a16:creationId xmlns:a16="http://schemas.microsoft.com/office/drawing/2014/main" id="{E185C19E-FC63-80FB-041E-048E7D48D005}"/>
                </a:ext>
              </a:extLst>
            </p:cNvPr>
            <p:cNvSpPr txBox="1"/>
            <p:nvPr/>
          </p:nvSpPr>
          <p:spPr>
            <a:xfrm>
              <a:off x="5904601" y="1072427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17.8%</a:t>
              </a:r>
            </a:p>
          </p:txBody>
        </p:sp>
        <p:sp>
          <p:nvSpPr>
            <p:cNvPr id="9" name="TextBox 21">
              <a:extLst>
                <a:ext uri="{FF2B5EF4-FFF2-40B4-BE49-F238E27FC236}">
                  <a16:creationId xmlns:a16="http://schemas.microsoft.com/office/drawing/2014/main" id="{833AB56F-32E8-3150-AB8E-FE0C6731DED4}"/>
                </a:ext>
              </a:extLst>
            </p:cNvPr>
            <p:cNvSpPr txBox="1"/>
            <p:nvPr/>
          </p:nvSpPr>
          <p:spPr>
            <a:xfrm>
              <a:off x="5904601" y="1422783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17.4%</a:t>
              </a:r>
            </a:p>
          </p:txBody>
        </p:sp>
        <p:sp>
          <p:nvSpPr>
            <p:cNvPr id="10" name="TextBox 21">
              <a:extLst>
                <a:ext uri="{FF2B5EF4-FFF2-40B4-BE49-F238E27FC236}">
                  <a16:creationId xmlns:a16="http://schemas.microsoft.com/office/drawing/2014/main" id="{F3B76113-4DD3-5460-42B5-CF637B18C879}"/>
                </a:ext>
              </a:extLst>
            </p:cNvPr>
            <p:cNvSpPr txBox="1"/>
            <p:nvPr/>
          </p:nvSpPr>
          <p:spPr>
            <a:xfrm>
              <a:off x="5904601" y="2122912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14.1%</a:t>
              </a:r>
            </a:p>
          </p:txBody>
        </p:sp>
        <p:sp>
          <p:nvSpPr>
            <p:cNvPr id="13" name="TextBox 21">
              <a:extLst>
                <a:ext uri="{FF2B5EF4-FFF2-40B4-BE49-F238E27FC236}">
                  <a16:creationId xmlns:a16="http://schemas.microsoft.com/office/drawing/2014/main" id="{F514BFAC-D4AA-18A4-A98D-82004F7A604D}"/>
                </a:ext>
              </a:extLst>
            </p:cNvPr>
            <p:cNvSpPr txBox="1"/>
            <p:nvPr/>
          </p:nvSpPr>
          <p:spPr>
            <a:xfrm>
              <a:off x="5904601" y="2473268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12.7%</a:t>
              </a:r>
            </a:p>
          </p:txBody>
        </p:sp>
        <p:sp>
          <p:nvSpPr>
            <p:cNvPr id="14" name="TextBox 21">
              <a:extLst>
                <a:ext uri="{FF2B5EF4-FFF2-40B4-BE49-F238E27FC236}">
                  <a16:creationId xmlns:a16="http://schemas.microsoft.com/office/drawing/2014/main" id="{9DF18795-997A-C903-B4FF-35FBBCF406FB}"/>
                </a:ext>
              </a:extLst>
            </p:cNvPr>
            <p:cNvSpPr txBox="1"/>
            <p:nvPr/>
          </p:nvSpPr>
          <p:spPr>
            <a:xfrm>
              <a:off x="5892705" y="1772556"/>
              <a:ext cx="709028" cy="25872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223"/>
                </a:lnSpc>
              </a:pPr>
              <a:r>
                <a:rPr lang="en-US" sz="1600" b="1">
                  <a:solidFill>
                    <a:srgbClr val="F6F6F6"/>
                  </a:solidFill>
                  <a:latin typeface="Arial Narrow" panose="020B0604020202020204" pitchFamily="34" charset="0"/>
                  <a:ea typeface="Verdana" panose="020B0604030504040204" pitchFamily="34" charset="0"/>
                  <a:cs typeface="Arial Narrow" panose="020B0604020202020204" pitchFamily="34" charset="0"/>
                  <a:sym typeface="Montaser Arabic"/>
                </a:rPr>
                <a:t>15.1%</a:t>
              </a:r>
            </a:p>
          </p:txBody>
        </p:sp>
      </p:grpSp>
      <p:sp>
        <p:nvSpPr>
          <p:cNvPr id="15" name="CuadroTexto 14">
            <a:extLst>
              <a:ext uri="{FF2B5EF4-FFF2-40B4-BE49-F238E27FC236}">
                <a16:creationId xmlns:a16="http://schemas.microsoft.com/office/drawing/2014/main" id="{21F1C85D-160D-CAD6-F5F3-75F56AD65926}"/>
              </a:ext>
            </a:extLst>
          </p:cNvPr>
          <p:cNvSpPr txBox="1"/>
          <p:nvPr/>
        </p:nvSpPr>
        <p:spPr>
          <a:xfrm>
            <a:off x="6466282" y="1033682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C10F204-076E-0364-15E9-1D3CB51A9EE7}"/>
              </a:ext>
            </a:extLst>
          </p:cNvPr>
          <p:cNvSpPr txBox="1"/>
          <p:nvPr/>
        </p:nvSpPr>
        <p:spPr>
          <a:xfrm>
            <a:off x="6466282" y="278623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553F7575-1287-A448-D6AC-B207A9750FB8}"/>
              </a:ext>
            </a:extLst>
          </p:cNvPr>
          <p:cNvSpPr txBox="1"/>
          <p:nvPr/>
        </p:nvSpPr>
        <p:spPr>
          <a:xfrm>
            <a:off x="6466282" y="1727122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225DD6A-8A50-BCC7-967D-4D015C38D4B1}"/>
              </a:ext>
            </a:extLst>
          </p:cNvPr>
          <p:cNvSpPr txBox="1"/>
          <p:nvPr/>
        </p:nvSpPr>
        <p:spPr>
          <a:xfrm>
            <a:off x="6466282" y="2084111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9" name="CuadroTexto 18">
            <a:extLst>
              <a:ext uri="{FF2B5EF4-FFF2-40B4-BE49-F238E27FC236}">
                <a16:creationId xmlns:a16="http://schemas.microsoft.com/office/drawing/2014/main" id="{E5041871-2D61-FC71-4188-0040DC4995A9}"/>
              </a:ext>
            </a:extLst>
          </p:cNvPr>
          <p:cNvSpPr txBox="1"/>
          <p:nvPr/>
        </p:nvSpPr>
        <p:spPr>
          <a:xfrm>
            <a:off x="6466282" y="244110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E0644EFD-D19A-7C0E-1EF5-E92C1C161F93}"/>
              </a:ext>
            </a:extLst>
          </p:cNvPr>
          <p:cNvSpPr txBox="1"/>
          <p:nvPr/>
        </p:nvSpPr>
        <p:spPr>
          <a:xfrm>
            <a:off x="7085852" y="1036939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6AF5806-1CA0-79B4-51D8-D5119768D86D}"/>
              </a:ext>
            </a:extLst>
          </p:cNvPr>
          <p:cNvSpPr txBox="1"/>
          <p:nvPr/>
        </p:nvSpPr>
        <p:spPr>
          <a:xfrm>
            <a:off x="7085852" y="138368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E1F97AA1-BE3A-3385-8C93-941D0E174AFF}"/>
              </a:ext>
            </a:extLst>
          </p:cNvPr>
          <p:cNvSpPr txBox="1"/>
          <p:nvPr/>
        </p:nvSpPr>
        <p:spPr>
          <a:xfrm>
            <a:off x="7085852" y="1733820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510A03DE-CE0E-0FF7-AEA2-CFB442A93BC2}"/>
              </a:ext>
            </a:extLst>
          </p:cNvPr>
          <p:cNvSpPr txBox="1"/>
          <p:nvPr/>
        </p:nvSpPr>
        <p:spPr>
          <a:xfrm>
            <a:off x="7085852" y="2441100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6B8D466D-0CC4-58D9-1604-5956DA47AB32}"/>
              </a:ext>
            </a:extLst>
          </p:cNvPr>
          <p:cNvSpPr txBox="1"/>
          <p:nvPr/>
        </p:nvSpPr>
        <p:spPr>
          <a:xfrm>
            <a:off x="7085852" y="313894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70D3C111-ED7E-6AC3-0291-C46A39AA4B61}"/>
              </a:ext>
            </a:extLst>
          </p:cNvPr>
          <p:cNvSpPr txBox="1"/>
          <p:nvPr/>
        </p:nvSpPr>
        <p:spPr>
          <a:xfrm>
            <a:off x="7695108" y="243335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111B1821-F234-EB7B-0EF8-F5937F38E0A9}"/>
              </a:ext>
            </a:extLst>
          </p:cNvPr>
          <p:cNvSpPr txBox="1"/>
          <p:nvPr/>
        </p:nvSpPr>
        <p:spPr>
          <a:xfrm>
            <a:off x="7695108" y="104351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4B2D921-5B32-5EF5-B10C-2EAF429125F2}"/>
              </a:ext>
            </a:extLst>
          </p:cNvPr>
          <p:cNvSpPr txBox="1"/>
          <p:nvPr/>
        </p:nvSpPr>
        <p:spPr>
          <a:xfrm>
            <a:off x="7695108" y="1383684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6F8F2FC8-485C-CD7E-919F-80BDEE45C181}"/>
              </a:ext>
            </a:extLst>
          </p:cNvPr>
          <p:cNvSpPr txBox="1"/>
          <p:nvPr/>
        </p:nvSpPr>
        <p:spPr>
          <a:xfrm>
            <a:off x="7695108" y="1732639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E3873356-76F2-309D-4A2C-C468C0A8D3C1}"/>
              </a:ext>
            </a:extLst>
          </p:cNvPr>
          <p:cNvSpPr txBox="1"/>
          <p:nvPr/>
        </p:nvSpPr>
        <p:spPr>
          <a:xfrm>
            <a:off x="8054831" y="1039087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r>
              <a:rPr lang="es-CL" sz="1600" b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34CE859B-4D0D-22AF-793D-D2529E4973B5}"/>
              </a:ext>
            </a:extLst>
          </p:cNvPr>
          <p:cNvSpPr txBox="1"/>
          <p:nvPr/>
        </p:nvSpPr>
        <p:spPr>
          <a:xfrm>
            <a:off x="8054831" y="1375117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2" name="CuadroTexto 51">
            <a:extLst>
              <a:ext uri="{FF2B5EF4-FFF2-40B4-BE49-F238E27FC236}">
                <a16:creationId xmlns:a16="http://schemas.microsoft.com/office/drawing/2014/main" id="{C180B8DC-E1C4-25AB-18FF-AAF48C315F7C}"/>
              </a:ext>
            </a:extLst>
          </p:cNvPr>
          <p:cNvSpPr txBox="1"/>
          <p:nvPr/>
        </p:nvSpPr>
        <p:spPr>
          <a:xfrm>
            <a:off x="8054831" y="278623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B9D0FC96-D67D-C544-AF47-2CF2F873FA89}"/>
              </a:ext>
            </a:extLst>
          </p:cNvPr>
          <p:cNvSpPr txBox="1"/>
          <p:nvPr/>
        </p:nvSpPr>
        <p:spPr>
          <a:xfrm>
            <a:off x="8054831" y="1729169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4" name="CuadroTexto 53">
            <a:extLst>
              <a:ext uri="{FF2B5EF4-FFF2-40B4-BE49-F238E27FC236}">
                <a16:creationId xmlns:a16="http://schemas.microsoft.com/office/drawing/2014/main" id="{3C7E1B4A-8924-49DC-FCC9-1BBF53D63696}"/>
              </a:ext>
            </a:extLst>
          </p:cNvPr>
          <p:cNvSpPr txBox="1"/>
          <p:nvPr/>
        </p:nvSpPr>
        <p:spPr>
          <a:xfrm>
            <a:off x="8054831" y="208322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5" name="CuadroTexto 54">
            <a:extLst>
              <a:ext uri="{FF2B5EF4-FFF2-40B4-BE49-F238E27FC236}">
                <a16:creationId xmlns:a16="http://schemas.microsoft.com/office/drawing/2014/main" id="{24DECD8E-97B2-5E79-CEB9-D2E0A63A6196}"/>
              </a:ext>
            </a:extLst>
          </p:cNvPr>
          <p:cNvSpPr txBox="1"/>
          <p:nvPr/>
        </p:nvSpPr>
        <p:spPr>
          <a:xfrm>
            <a:off x="8054831" y="243335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6" name="CuadroTexto 55">
            <a:extLst>
              <a:ext uri="{FF2B5EF4-FFF2-40B4-BE49-F238E27FC236}">
                <a16:creationId xmlns:a16="http://schemas.microsoft.com/office/drawing/2014/main" id="{2137C9E0-4C35-F02F-B379-E2DBE2ECE23D}"/>
              </a:ext>
            </a:extLst>
          </p:cNvPr>
          <p:cNvSpPr txBox="1"/>
          <p:nvPr/>
        </p:nvSpPr>
        <p:spPr>
          <a:xfrm>
            <a:off x="8470658" y="103251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7" name="CuadroTexto 56">
            <a:extLst>
              <a:ext uri="{FF2B5EF4-FFF2-40B4-BE49-F238E27FC236}">
                <a16:creationId xmlns:a16="http://schemas.microsoft.com/office/drawing/2014/main" id="{6754EB17-F3E3-506B-ABBA-B07B3C031910}"/>
              </a:ext>
            </a:extLst>
          </p:cNvPr>
          <p:cNvSpPr txBox="1"/>
          <p:nvPr/>
        </p:nvSpPr>
        <p:spPr>
          <a:xfrm>
            <a:off x="8470658" y="1375117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8" name="CuadroTexto 57">
            <a:extLst>
              <a:ext uri="{FF2B5EF4-FFF2-40B4-BE49-F238E27FC236}">
                <a16:creationId xmlns:a16="http://schemas.microsoft.com/office/drawing/2014/main" id="{F564A1B2-3FE3-1A58-2A73-5A841A197BFC}"/>
              </a:ext>
            </a:extLst>
          </p:cNvPr>
          <p:cNvSpPr txBox="1"/>
          <p:nvPr/>
        </p:nvSpPr>
        <p:spPr>
          <a:xfrm>
            <a:off x="8470658" y="2433351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9" name="CuadroTexto 58">
            <a:extLst>
              <a:ext uri="{FF2B5EF4-FFF2-40B4-BE49-F238E27FC236}">
                <a16:creationId xmlns:a16="http://schemas.microsoft.com/office/drawing/2014/main" id="{2393BC2F-0EB7-6CB9-3B0C-1FFCEE8573F3}"/>
              </a:ext>
            </a:extLst>
          </p:cNvPr>
          <p:cNvSpPr txBox="1"/>
          <p:nvPr/>
        </p:nvSpPr>
        <p:spPr>
          <a:xfrm>
            <a:off x="8470658" y="2082995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60" name="CuadroTexto 59">
            <a:extLst>
              <a:ext uri="{FF2B5EF4-FFF2-40B4-BE49-F238E27FC236}">
                <a16:creationId xmlns:a16="http://schemas.microsoft.com/office/drawing/2014/main" id="{8AB14D5C-91E8-A611-4887-CE1084AC0539}"/>
              </a:ext>
            </a:extLst>
          </p:cNvPr>
          <p:cNvSpPr txBox="1"/>
          <p:nvPr/>
        </p:nvSpPr>
        <p:spPr>
          <a:xfrm>
            <a:off x="8470658" y="1732639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428700723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CC2B5969-1C20-1C66-80DC-1A8CB7147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12AFC4D8-97F2-E769-784F-337D91F9282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5" y="2052"/>
            <a:ext cx="9143489" cy="514144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8DDE2CC-83C2-C9A1-4BA7-B2A70C985859}"/>
              </a:ext>
            </a:extLst>
          </p:cNvPr>
          <p:cNvSpPr/>
          <p:nvPr/>
        </p:nvSpPr>
        <p:spPr>
          <a:xfrm>
            <a:off x="92364" y="1283855"/>
            <a:ext cx="8968509" cy="2225963"/>
          </a:xfrm>
          <a:prstGeom prst="rect">
            <a:avLst/>
          </a:prstGeom>
          <a:solidFill>
            <a:schemeClr val="bg1">
              <a:alpha val="569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56E78AC9-E350-9345-A8A3-CED6F21920F9}"/>
              </a:ext>
            </a:extLst>
          </p:cNvPr>
          <p:cNvSpPr txBox="1"/>
          <p:nvPr/>
        </p:nvSpPr>
        <p:spPr>
          <a:xfrm>
            <a:off x="1263900" y="1739970"/>
            <a:ext cx="6149514" cy="1313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40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Sostenibilidad y  Gestión Financiera</a:t>
            </a:r>
          </a:p>
        </p:txBody>
      </p:sp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138053B5-A3DA-7BE8-C34D-27B4028FD3B6}"/>
              </a:ext>
            </a:extLst>
          </p:cNvPr>
          <p:cNvSpPr txBox="1"/>
          <p:nvPr/>
        </p:nvSpPr>
        <p:spPr>
          <a:xfrm>
            <a:off x="257103" y="3077797"/>
            <a:ext cx="594475" cy="43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24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306780668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6"/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3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16"/>
          <p:cNvSpPr txBox="1"/>
          <p:nvPr/>
        </p:nvSpPr>
        <p:spPr>
          <a:xfrm>
            <a:off x="600081" y="665177"/>
            <a:ext cx="7615231" cy="761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>
              <a:lnSpc>
                <a:spcPts val="2400"/>
              </a:lnSpc>
              <a:buSzPts val="2100"/>
            </a:pPr>
            <a:r>
              <a:rPr lang="en-US" sz="2000" b="1" err="1">
                <a:solidFill>
                  <a:schemeClr val="lt1"/>
                </a:solidFill>
                <a:latin typeface="Verdana"/>
                <a:ea typeface="Verdana"/>
                <a:cs typeface="Verdana"/>
                <a:sym typeface="Aileron Bold"/>
              </a:rPr>
              <a:t>ALIANZAS</a:t>
            </a:r>
            <a:r>
              <a:rPr lang="en-US" sz="20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Aileron Bold"/>
              </a:rPr>
              <a:t>, </a:t>
            </a:r>
            <a:r>
              <a:rPr lang="en-US" sz="2000" b="1" err="1">
                <a:solidFill>
                  <a:schemeClr val="lt1"/>
                </a:solidFill>
                <a:latin typeface="Verdana"/>
                <a:ea typeface="Verdana"/>
                <a:cs typeface="Verdana"/>
                <a:sym typeface="Aileron Bold"/>
              </a:rPr>
              <a:t>INNOVACIONES</a:t>
            </a:r>
            <a:r>
              <a:rPr lang="en-US" sz="2000" b="1">
                <a:solidFill>
                  <a:schemeClr val="lt1"/>
                </a:solidFill>
                <a:latin typeface="Verdana"/>
                <a:ea typeface="Verdana"/>
                <a:cs typeface="Verdana"/>
                <a:sym typeface="Aileron Bold"/>
              </a:rPr>
              <a:t> O </a:t>
            </a:r>
            <a:r>
              <a:rPr lang="en-US" sz="2000" b="1" err="1">
                <a:solidFill>
                  <a:schemeClr val="lt1"/>
                </a:solidFill>
                <a:latin typeface="Verdana"/>
                <a:ea typeface="Verdana"/>
                <a:cs typeface="Verdana"/>
                <a:sym typeface="Aileron Bold"/>
              </a:rPr>
              <a:t>DESARROLLO</a:t>
            </a:r>
            <a:r>
              <a:rPr lang="en-US" sz="2000" b="1">
                <a:solidFill>
                  <a:schemeClr val="lt1"/>
                </a:solidFill>
                <a:latin typeface="Verdana"/>
                <a:ea typeface="Verdana"/>
                <a:cs typeface="Verdana"/>
              </a:rPr>
              <a:t> PARA LA </a:t>
            </a:r>
            <a:r>
              <a:rPr lang="en-US" sz="2000" b="1" err="1">
                <a:solidFill>
                  <a:schemeClr val="lt1"/>
                </a:solidFill>
                <a:latin typeface="Verdana"/>
                <a:ea typeface="Verdana"/>
                <a:cs typeface="Verdana"/>
              </a:rPr>
              <a:t>SOSTENIBILIDAD</a:t>
            </a:r>
            <a:r>
              <a:rPr lang="en-US" sz="2000" b="1">
                <a:solidFill>
                  <a:schemeClr val="lt1"/>
                </a:solidFill>
                <a:latin typeface="Verdana"/>
                <a:ea typeface="Verdana"/>
                <a:cs typeface="Verdana"/>
              </a:rPr>
              <a:t> FINANCIERA 2035</a:t>
            </a:r>
          </a:p>
        </p:txBody>
      </p:sp>
      <p:grpSp>
        <p:nvGrpSpPr>
          <p:cNvPr id="12" name="Grupo 11">
            <a:extLst>
              <a:ext uri="{FF2B5EF4-FFF2-40B4-BE49-F238E27FC236}">
                <a16:creationId xmlns:a16="http://schemas.microsoft.com/office/drawing/2014/main" id="{7A08B95B-AC08-651C-C41A-3D230B04C334}"/>
              </a:ext>
            </a:extLst>
          </p:cNvPr>
          <p:cNvGrpSpPr/>
          <p:nvPr/>
        </p:nvGrpSpPr>
        <p:grpSpPr>
          <a:xfrm>
            <a:off x="3373726" y="1654558"/>
            <a:ext cx="2454379" cy="2567017"/>
            <a:chOff x="3373726" y="1997359"/>
            <a:chExt cx="2454379" cy="2567017"/>
          </a:xfrm>
        </p:grpSpPr>
        <p:sp>
          <p:nvSpPr>
            <p:cNvPr id="8" name="Conector fuera de página 7">
              <a:extLst>
                <a:ext uri="{FF2B5EF4-FFF2-40B4-BE49-F238E27FC236}">
                  <a16:creationId xmlns:a16="http://schemas.microsoft.com/office/drawing/2014/main" id="{526DAEA7-8022-726D-A22F-F7F39B9D242B}"/>
                </a:ext>
              </a:extLst>
            </p:cNvPr>
            <p:cNvSpPr/>
            <p:nvPr/>
          </p:nvSpPr>
          <p:spPr>
            <a:xfrm rot="16200000">
              <a:off x="3317407" y="2053678"/>
              <a:ext cx="2567017" cy="2454379"/>
            </a:xfrm>
            <a:prstGeom prst="flowChartOffpageConnector">
              <a:avLst/>
            </a:prstGeom>
            <a:solidFill>
              <a:srgbClr val="39B6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5" name="Text 12">
              <a:extLst>
                <a:ext uri="{FF2B5EF4-FFF2-40B4-BE49-F238E27FC236}">
                  <a16:creationId xmlns:a16="http://schemas.microsoft.com/office/drawing/2014/main" id="{ECB37893-E516-41F9-3665-F1D132BB6FBD}"/>
                </a:ext>
              </a:extLst>
            </p:cNvPr>
            <p:cNvSpPr/>
            <p:nvPr/>
          </p:nvSpPr>
          <p:spPr>
            <a:xfrm>
              <a:off x="3497357" y="2151136"/>
              <a:ext cx="2043594" cy="2326691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150" b="1" u="sng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INNOVACIONES</a:t>
              </a:r>
              <a:r>
                <a:rPr lang="en-US" sz="115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</a:p>
            <a:p>
              <a:endParaRPr lang="en-US" sz="115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Inteligencia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artificial y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tecnología</a:t>
              </a: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Eficiencia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administrativa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y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académica</a:t>
              </a: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Una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gestión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interna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eficiente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y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una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mejora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en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los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procesos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  <a:sym typeface="Canva Sans"/>
                </a:rPr>
                <a:t>formativos</a:t>
              </a: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en-US" sz="1150">
                <a:solidFill>
                  <a:srgbClr val="272525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en-US" sz="1150">
                  <a:solidFill>
                    <a:srgbClr val="272525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endParaRPr lang="en-US" sz="115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1" name="Grupo 10">
            <a:extLst>
              <a:ext uri="{FF2B5EF4-FFF2-40B4-BE49-F238E27FC236}">
                <a16:creationId xmlns:a16="http://schemas.microsoft.com/office/drawing/2014/main" id="{FB2FF5DE-8E3B-2695-DBCF-54A82730417C}"/>
              </a:ext>
            </a:extLst>
          </p:cNvPr>
          <p:cNvGrpSpPr/>
          <p:nvPr/>
        </p:nvGrpSpPr>
        <p:grpSpPr>
          <a:xfrm>
            <a:off x="650968" y="1654558"/>
            <a:ext cx="2454379" cy="2567019"/>
            <a:chOff x="650968" y="1997359"/>
            <a:chExt cx="2454379" cy="2567019"/>
          </a:xfrm>
        </p:grpSpPr>
        <p:sp>
          <p:nvSpPr>
            <p:cNvPr id="7" name="Conector fuera de página 6">
              <a:extLst>
                <a:ext uri="{FF2B5EF4-FFF2-40B4-BE49-F238E27FC236}">
                  <a16:creationId xmlns:a16="http://schemas.microsoft.com/office/drawing/2014/main" id="{045750A1-CC76-23A2-7F70-E6A58445DE17}"/>
                </a:ext>
              </a:extLst>
            </p:cNvPr>
            <p:cNvSpPr/>
            <p:nvPr/>
          </p:nvSpPr>
          <p:spPr>
            <a:xfrm rot="16200000">
              <a:off x="594648" y="2053679"/>
              <a:ext cx="2567019" cy="2454379"/>
            </a:xfrm>
            <a:prstGeom prst="flowChartOffpageConnector">
              <a:avLst/>
            </a:prstGeom>
            <a:solidFill>
              <a:srgbClr val="F793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" name="Text 5">
              <a:extLst>
                <a:ext uri="{FF2B5EF4-FFF2-40B4-BE49-F238E27FC236}">
                  <a16:creationId xmlns:a16="http://schemas.microsoft.com/office/drawing/2014/main" id="{D7BD66F0-CEE3-E406-24AB-4196077E3933}"/>
                </a:ext>
              </a:extLst>
            </p:cNvPr>
            <p:cNvSpPr/>
            <p:nvPr/>
          </p:nvSpPr>
          <p:spPr>
            <a:xfrm>
              <a:off x="729651" y="2099711"/>
              <a:ext cx="2010034" cy="1840647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n-US" sz="1150" b="1" u="sng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ALIANZAS</a:t>
              </a:r>
            </a:p>
            <a:p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Entre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sectores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productivos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,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financieros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e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instituciones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de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educación</a:t>
              </a: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Alinearse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a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necesidades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de la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industria</a:t>
              </a: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Diversificación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y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complementación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de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ingresos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público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-privado</a:t>
              </a: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Trayectorias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formativas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b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fusión</a:t>
              </a:r>
              <a:r>
                <a:rPr lang="en-U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n-US" sz="1150" err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institucional</a:t>
              </a: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endParaRPr lang="en-US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95220228-CCF7-CB54-8451-D2B282777477}"/>
              </a:ext>
            </a:extLst>
          </p:cNvPr>
          <p:cNvGrpSpPr/>
          <p:nvPr/>
        </p:nvGrpSpPr>
        <p:grpSpPr>
          <a:xfrm>
            <a:off x="6083291" y="1654558"/>
            <a:ext cx="2454376" cy="2567019"/>
            <a:chOff x="6083291" y="1997360"/>
            <a:chExt cx="2454376" cy="2567019"/>
          </a:xfrm>
        </p:grpSpPr>
        <p:sp>
          <p:nvSpPr>
            <p:cNvPr id="9" name="Conector fuera de página 8">
              <a:extLst>
                <a:ext uri="{FF2B5EF4-FFF2-40B4-BE49-F238E27FC236}">
                  <a16:creationId xmlns:a16="http://schemas.microsoft.com/office/drawing/2014/main" id="{EBAC008C-231D-D955-E236-569F00E3061E}"/>
                </a:ext>
              </a:extLst>
            </p:cNvPr>
            <p:cNvSpPr/>
            <p:nvPr/>
          </p:nvSpPr>
          <p:spPr>
            <a:xfrm rot="16200000">
              <a:off x="6026969" y="2053682"/>
              <a:ext cx="2567019" cy="2454376"/>
            </a:xfrm>
            <a:prstGeom prst="flowChartOffpageConnector">
              <a:avLst/>
            </a:prstGeom>
            <a:solidFill>
              <a:srgbClr val="B127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15EC7CE4-E898-1DD7-44EF-4D5C2599DDE2}"/>
                </a:ext>
              </a:extLst>
            </p:cNvPr>
            <p:cNvSpPr txBox="1"/>
            <p:nvPr/>
          </p:nvSpPr>
          <p:spPr>
            <a:xfrm>
              <a:off x="6117071" y="2107948"/>
              <a:ext cx="2214152" cy="23698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1150" b="1" u="sng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DESARROLLO</a:t>
              </a:r>
              <a:br>
                <a:rPr lang="es-CL" sz="115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br>
                <a:rPr lang="es-CL" sz="1150" b="1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</a:br>
              <a:r>
                <a:rPr lang="es-CL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Marco regulatorio, pertinencia </a:t>
              </a:r>
            </a:p>
            <a:p>
              <a:r>
                <a:rPr lang="es-CL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territorial y oferta académica </a:t>
              </a:r>
            </a:p>
            <a:p>
              <a:endParaRPr lang="es-CL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s-CL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Entorno regulatorio colaborativo</a:t>
              </a: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s-CL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Necesidades locales </a:t>
              </a:r>
            </a:p>
            <a:p>
              <a:pPr marL="120611" indent="-120611">
                <a:spcAft>
                  <a:spcPts val="600"/>
                </a:spcAft>
                <a:buClr>
                  <a:schemeClr val="bg1"/>
                </a:buClr>
                <a:buFont typeface="Arial" panose="020B0604020202020204" pitchFamily="34" charset="0"/>
                <a:buChar char="•"/>
              </a:pPr>
              <a:r>
                <a:rPr lang="es-ES" sz="1150">
                  <a:solidFill>
                    <a:schemeClr val="bg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Ampliar carreras y programas a distancia </a:t>
              </a:r>
              <a:endParaRPr lang="es-CL" sz="115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5D5B7ABF-11F6-46E5-BCE7-E97F2126D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99B6DFC1-6C94-C86D-4714-D53CA2AA3A8D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75778E80-883A-7203-0F8A-A27BB2CA744F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pic>
        <p:nvPicPr>
          <p:cNvPr id="6" name="Imagen 5" descr="Gráfico&#10;&#10;El contenido generado por IA puede ser incorrecto.">
            <a:extLst>
              <a:ext uri="{FF2B5EF4-FFF2-40B4-BE49-F238E27FC236}">
                <a16:creationId xmlns:a16="http://schemas.microsoft.com/office/drawing/2014/main" id="{1593366C-B486-63C6-395E-56AA9C526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27" name="TextBox 21">
            <a:extLst>
              <a:ext uri="{FF2B5EF4-FFF2-40B4-BE49-F238E27FC236}">
                <a16:creationId xmlns:a16="http://schemas.microsoft.com/office/drawing/2014/main" id="{55F5342C-DC70-6C74-1447-CEA541EB6F78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28" name="TextBox 21">
            <a:extLst>
              <a:ext uri="{FF2B5EF4-FFF2-40B4-BE49-F238E27FC236}">
                <a16:creationId xmlns:a16="http://schemas.microsoft.com/office/drawing/2014/main" id="{F3A1F627-0FAE-B942-23DC-F3E52D27ED21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29" name="TextBox 21">
            <a:extLst>
              <a:ext uri="{FF2B5EF4-FFF2-40B4-BE49-F238E27FC236}">
                <a16:creationId xmlns:a16="http://schemas.microsoft.com/office/drawing/2014/main" id="{EB693906-7432-359B-1DE9-EBFEDB422E9E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1E0376FA-EB63-82CC-5C97-806255DCB3F8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33637451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BB4F233-4407-E48A-F0BE-E985F78CE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9F1FE352-3A44-C3A4-0271-0EE18417F30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C825C369-D86F-5593-AB67-75C51F4059E1}"/>
              </a:ext>
            </a:extLst>
          </p:cNvPr>
          <p:cNvSpPr txBox="1"/>
          <p:nvPr/>
        </p:nvSpPr>
        <p:spPr>
          <a:xfrm>
            <a:off x="568513" y="4457121"/>
            <a:ext cx="2127422" cy="254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ct val="90000"/>
              </a:lnSpc>
              <a:buSzPts val="2100"/>
            </a:pPr>
            <a:r>
              <a:rPr lang="es-CL" sz="12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 Bold"/>
              </a:rPr>
              <a:t>(comparación a 2024)</a:t>
            </a:r>
            <a:endParaRPr lang="en-US" sz="1200" b="1">
              <a:solidFill>
                <a:srgbClr val="2E3193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ct val="90000"/>
              </a:lnSpc>
              <a:buSzPts val="2100"/>
            </a:pPr>
            <a:endParaRPr lang="es-CL" sz="1950" noProof="0">
              <a:solidFill>
                <a:srgbClr val="2E3193"/>
              </a:solidFill>
              <a:latin typeface="Verdana"/>
              <a:ea typeface="Verdana"/>
              <a:cs typeface="Verdana"/>
              <a:sym typeface="Canva Sans Bold"/>
            </a:endParaRPr>
          </a:p>
        </p:txBody>
      </p:sp>
      <p:sp>
        <p:nvSpPr>
          <p:cNvPr id="2" name="Google Shape;65;p14">
            <a:extLst>
              <a:ext uri="{FF2B5EF4-FFF2-40B4-BE49-F238E27FC236}">
                <a16:creationId xmlns:a16="http://schemas.microsoft.com/office/drawing/2014/main" id="{510EB1E9-11FB-CF56-9743-A9EFB6A01B99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pic>
        <p:nvPicPr>
          <p:cNvPr id="6" name="Imagen 5" descr="Gráfico&#10;&#10;El contenido generado por IA puede ser incorrecto.">
            <a:extLst>
              <a:ext uri="{FF2B5EF4-FFF2-40B4-BE49-F238E27FC236}">
                <a16:creationId xmlns:a16="http://schemas.microsoft.com/office/drawing/2014/main" id="{06E46377-5DCE-8564-93D1-0D21818F5D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15" name="TextBox 21">
            <a:extLst>
              <a:ext uri="{FF2B5EF4-FFF2-40B4-BE49-F238E27FC236}">
                <a16:creationId xmlns:a16="http://schemas.microsoft.com/office/drawing/2014/main" id="{A131B95C-4D1B-7B1B-3AC5-4B71B041B9D8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240F01C0-6564-36FD-185D-58CEA3CB3CFD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E0B78F1-551A-B81D-E7EA-63118D4911FB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24" name="TextBox 21">
            <a:extLst>
              <a:ext uri="{FF2B5EF4-FFF2-40B4-BE49-F238E27FC236}">
                <a16:creationId xmlns:a16="http://schemas.microsoft.com/office/drawing/2014/main" id="{AF997F41-045C-3D4C-FCB4-7B85DC530568}"/>
              </a:ext>
            </a:extLst>
          </p:cNvPr>
          <p:cNvSpPr txBox="1"/>
          <p:nvPr/>
        </p:nvSpPr>
        <p:spPr>
          <a:xfrm>
            <a:off x="7651362" y="653226"/>
            <a:ext cx="810712" cy="256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chemeClr val="accent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17.3% (1)</a:t>
            </a:r>
          </a:p>
        </p:txBody>
      </p:sp>
      <p:sp>
        <p:nvSpPr>
          <p:cNvPr id="25" name="TextBox 21">
            <a:extLst>
              <a:ext uri="{FF2B5EF4-FFF2-40B4-BE49-F238E27FC236}">
                <a16:creationId xmlns:a16="http://schemas.microsoft.com/office/drawing/2014/main" id="{84F585AC-800B-EF54-89AF-D15543A275A3}"/>
              </a:ext>
            </a:extLst>
          </p:cNvPr>
          <p:cNvSpPr txBox="1"/>
          <p:nvPr/>
        </p:nvSpPr>
        <p:spPr>
          <a:xfrm>
            <a:off x="6780830" y="906055"/>
            <a:ext cx="909523" cy="256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chemeClr val="accent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12.3% (1)</a:t>
            </a: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EDB00399-C0F2-6B68-13AA-18AC37C95480}"/>
              </a:ext>
            </a:extLst>
          </p:cNvPr>
          <p:cNvSpPr txBox="1"/>
          <p:nvPr/>
        </p:nvSpPr>
        <p:spPr>
          <a:xfrm>
            <a:off x="6685478" y="1168718"/>
            <a:ext cx="909523" cy="256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chemeClr val="accent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12.6% (2)</a:t>
            </a:r>
          </a:p>
        </p:txBody>
      </p:sp>
      <p:sp>
        <p:nvSpPr>
          <p:cNvPr id="27" name="TextBox 21">
            <a:extLst>
              <a:ext uri="{FF2B5EF4-FFF2-40B4-BE49-F238E27FC236}">
                <a16:creationId xmlns:a16="http://schemas.microsoft.com/office/drawing/2014/main" id="{F66A7CDC-4C12-3D97-944F-D64FFE429B04}"/>
              </a:ext>
            </a:extLst>
          </p:cNvPr>
          <p:cNvSpPr txBox="1"/>
          <p:nvPr/>
        </p:nvSpPr>
        <p:spPr>
          <a:xfrm>
            <a:off x="6527025" y="1426543"/>
            <a:ext cx="909523" cy="25693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chemeClr val="accent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10.3% (4)</a:t>
            </a:r>
          </a:p>
        </p:txBody>
      </p:sp>
      <p:sp>
        <p:nvSpPr>
          <p:cNvPr id="28" name="Flecha: hacia abajo 9">
            <a:extLst>
              <a:ext uri="{FF2B5EF4-FFF2-40B4-BE49-F238E27FC236}">
                <a16:creationId xmlns:a16="http://schemas.microsoft.com/office/drawing/2014/main" id="{C1E10F80-4D36-31E5-1454-AAAF48D26F4E}"/>
              </a:ext>
            </a:extLst>
          </p:cNvPr>
          <p:cNvSpPr/>
          <p:nvPr/>
        </p:nvSpPr>
        <p:spPr>
          <a:xfrm flipV="1">
            <a:off x="6510483" y="936836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29" name="Flecha: hacia abajo 9">
            <a:extLst>
              <a:ext uri="{FF2B5EF4-FFF2-40B4-BE49-F238E27FC236}">
                <a16:creationId xmlns:a16="http://schemas.microsoft.com/office/drawing/2014/main" id="{B277EB19-DB61-D0AD-9D29-8EECF4C59163}"/>
              </a:ext>
            </a:extLst>
          </p:cNvPr>
          <p:cNvSpPr/>
          <p:nvPr/>
        </p:nvSpPr>
        <p:spPr>
          <a:xfrm rot="10800000" flipV="1">
            <a:off x="6437440" y="1204038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0" name="Flecha: hacia abajo 9">
            <a:extLst>
              <a:ext uri="{FF2B5EF4-FFF2-40B4-BE49-F238E27FC236}">
                <a16:creationId xmlns:a16="http://schemas.microsoft.com/office/drawing/2014/main" id="{B384DA8E-5C93-F4F8-EDDE-2EF7DB9D06C0}"/>
              </a:ext>
            </a:extLst>
          </p:cNvPr>
          <p:cNvSpPr/>
          <p:nvPr/>
        </p:nvSpPr>
        <p:spPr>
          <a:xfrm flipV="1">
            <a:off x="6444092" y="2996482"/>
            <a:ext cx="213360" cy="220980"/>
          </a:xfrm>
          <a:prstGeom prst="downArrow">
            <a:avLst/>
          </a:prstGeom>
          <a:solidFill>
            <a:srgbClr val="92D05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1" name="Flecha: hacia abajo 9">
            <a:extLst>
              <a:ext uri="{FF2B5EF4-FFF2-40B4-BE49-F238E27FC236}">
                <a16:creationId xmlns:a16="http://schemas.microsoft.com/office/drawing/2014/main" id="{F4E265C2-B83A-5776-043C-30CE792658A1}"/>
              </a:ext>
            </a:extLst>
          </p:cNvPr>
          <p:cNvSpPr/>
          <p:nvPr/>
        </p:nvSpPr>
        <p:spPr>
          <a:xfrm rot="10800000" flipV="1">
            <a:off x="5836603" y="4065766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07F70A87-E13B-61F3-627A-063E9D458B4B}"/>
              </a:ext>
            </a:extLst>
          </p:cNvPr>
          <p:cNvSpPr txBox="1"/>
          <p:nvPr/>
        </p:nvSpPr>
        <p:spPr>
          <a:xfrm>
            <a:off x="5876175" y="392908"/>
            <a:ext cx="405356" cy="23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9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rPr>
              <a:t>2025</a:t>
            </a:r>
            <a:endParaRPr lang="en-US" sz="120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aser Arabic"/>
            </a:endParaRP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C2377F9E-162D-5989-D9E4-787130DB98AF}"/>
              </a:ext>
            </a:extLst>
          </p:cNvPr>
          <p:cNvSpPr txBox="1"/>
          <p:nvPr/>
        </p:nvSpPr>
        <p:spPr>
          <a:xfrm>
            <a:off x="7793756" y="383342"/>
            <a:ext cx="405356" cy="239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90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Montaser Arabic"/>
              </a:rPr>
              <a:t>2024</a:t>
            </a:r>
            <a:endParaRPr lang="en-US" sz="120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  <a:sym typeface="Montaser Arabic"/>
            </a:endParaRP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E9C55885-11AD-F8A4-8B72-571449C8186F}"/>
              </a:ext>
            </a:extLst>
          </p:cNvPr>
          <p:cNvSpPr txBox="1"/>
          <p:nvPr/>
        </p:nvSpPr>
        <p:spPr>
          <a:xfrm>
            <a:off x="5885746" y="4256407"/>
            <a:ext cx="748746" cy="245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Sin </a:t>
            </a:r>
            <a:r>
              <a:rPr lang="en-US" sz="1200" b="1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cambio</a:t>
            </a: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latin typeface="Arial Narrow" panose="020B0604020202020204" pitchFamily="34" charset="0"/>
              <a:ea typeface="Verdana" panose="020B0604030504040204" pitchFamily="34" charset="0"/>
              <a:cs typeface="Arial Narrow" panose="020B0604020202020204" pitchFamily="34" charset="0"/>
              <a:sym typeface="Montaser Arabic"/>
            </a:endParaRP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52059A58-5265-0669-8D78-8BF348CF8305}"/>
              </a:ext>
            </a:extLst>
          </p:cNvPr>
          <p:cNvSpPr txBox="1"/>
          <p:nvPr/>
        </p:nvSpPr>
        <p:spPr>
          <a:xfrm>
            <a:off x="6169747" y="3728925"/>
            <a:ext cx="748746" cy="245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Sin </a:t>
            </a:r>
            <a:r>
              <a:rPr lang="en-US" sz="1200" b="1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cambio</a:t>
            </a: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latin typeface="Arial Narrow" panose="020B0604020202020204" pitchFamily="34" charset="0"/>
              <a:ea typeface="Verdana" panose="020B0604030504040204" pitchFamily="34" charset="0"/>
              <a:cs typeface="Arial Narrow" panose="020B0604020202020204" pitchFamily="34" charset="0"/>
              <a:sym typeface="Montaser Arabic"/>
            </a:endParaRP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70B2EFCF-4DDD-22E1-ABA8-7170B129782A}"/>
              </a:ext>
            </a:extLst>
          </p:cNvPr>
          <p:cNvSpPr txBox="1"/>
          <p:nvPr/>
        </p:nvSpPr>
        <p:spPr>
          <a:xfrm>
            <a:off x="6283079" y="3482450"/>
            <a:ext cx="748746" cy="2455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200" b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Sin </a:t>
            </a:r>
            <a:r>
              <a:rPr lang="en-US" sz="1200" b="1" err="1">
                <a:solidFill>
                  <a:schemeClr val="tx1">
                    <a:lumMod val="75000"/>
                    <a:lumOff val="25000"/>
                  </a:schemeClr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cambio</a:t>
            </a:r>
            <a:endParaRPr lang="en-US" sz="1200" b="1">
              <a:solidFill>
                <a:schemeClr val="tx1">
                  <a:lumMod val="75000"/>
                  <a:lumOff val="25000"/>
                </a:schemeClr>
              </a:solidFill>
              <a:latin typeface="Arial Narrow" panose="020B0604020202020204" pitchFamily="34" charset="0"/>
              <a:ea typeface="Verdana" panose="020B0604030504040204" pitchFamily="34" charset="0"/>
              <a:cs typeface="Arial Narrow" panose="020B0604020202020204" pitchFamily="34" charset="0"/>
              <a:sym typeface="Montaser Arabic"/>
            </a:endParaRPr>
          </a:p>
        </p:txBody>
      </p:sp>
      <p:sp>
        <p:nvSpPr>
          <p:cNvPr id="37" name="Flecha: hacia abajo 9">
            <a:extLst>
              <a:ext uri="{FF2B5EF4-FFF2-40B4-BE49-F238E27FC236}">
                <a16:creationId xmlns:a16="http://schemas.microsoft.com/office/drawing/2014/main" id="{980E3A54-3C72-B3F2-F628-FC2833F4113F}"/>
              </a:ext>
            </a:extLst>
          </p:cNvPr>
          <p:cNvSpPr/>
          <p:nvPr/>
        </p:nvSpPr>
        <p:spPr>
          <a:xfrm rot="10800000" flipV="1">
            <a:off x="6399571" y="3263752"/>
            <a:ext cx="213360" cy="220980"/>
          </a:xfrm>
          <a:prstGeom prst="downArrow">
            <a:avLst/>
          </a:prstGeom>
          <a:solidFill>
            <a:srgbClr val="FF0000"/>
          </a:solidFill>
          <a:ln w="63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38" name="TextBox 21">
            <a:extLst>
              <a:ext uri="{FF2B5EF4-FFF2-40B4-BE49-F238E27FC236}">
                <a16:creationId xmlns:a16="http://schemas.microsoft.com/office/drawing/2014/main" id="{8B70836A-7AA3-C2CB-322F-7AFC61E40CD0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3077486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6FD6D706-E01B-7904-7117-3B3390BA98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3B3F9778-C066-B7F2-E195-229017B6DF26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Imagen 10" descr="Gráfico&#10;&#10;El contenido generado por IA puede ser incorrecto.">
            <a:extLst>
              <a:ext uri="{FF2B5EF4-FFF2-40B4-BE49-F238E27FC236}">
                <a16:creationId xmlns:a16="http://schemas.microsoft.com/office/drawing/2014/main" id="{2BB5F07E-2325-B8BD-5DCF-3F21027E61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C189E57C-0D0C-BDB2-EC1E-6A3F290F9528}"/>
              </a:ext>
            </a:extLst>
          </p:cNvPr>
          <p:cNvSpPr txBox="1"/>
          <p:nvPr/>
        </p:nvSpPr>
        <p:spPr>
          <a:xfrm>
            <a:off x="7797001" y="620758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BC9E99-4483-A55A-BB46-0C31ED40A8DB}"/>
              </a:ext>
            </a:extLst>
          </p:cNvPr>
          <p:cNvSpPr txBox="1"/>
          <p:nvPr/>
        </p:nvSpPr>
        <p:spPr>
          <a:xfrm>
            <a:off x="6412666" y="164584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5706254-8DAF-9C55-F477-4310C253A7C5}"/>
              </a:ext>
            </a:extLst>
          </p:cNvPr>
          <p:cNvSpPr txBox="1"/>
          <p:nvPr/>
        </p:nvSpPr>
        <p:spPr>
          <a:xfrm>
            <a:off x="6940138" y="879516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403D4378-431B-CC44-686C-8566CF03862C}"/>
              </a:ext>
            </a:extLst>
          </p:cNvPr>
          <p:cNvSpPr txBox="1"/>
          <p:nvPr/>
        </p:nvSpPr>
        <p:spPr>
          <a:xfrm>
            <a:off x="6857503" y="1136819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2AFDCDA-A261-7CCC-2D02-6816E434B36D}"/>
              </a:ext>
            </a:extLst>
          </p:cNvPr>
          <p:cNvSpPr txBox="1"/>
          <p:nvPr/>
        </p:nvSpPr>
        <p:spPr>
          <a:xfrm>
            <a:off x="6134298" y="1914334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5D496B1-6DF9-EA6F-9817-32287ADE8FEA}"/>
              </a:ext>
            </a:extLst>
          </p:cNvPr>
          <p:cNvSpPr txBox="1"/>
          <p:nvPr/>
        </p:nvSpPr>
        <p:spPr>
          <a:xfrm>
            <a:off x="5850876" y="267838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0" name="Google Shape;65;p14">
            <a:extLst>
              <a:ext uri="{FF2B5EF4-FFF2-40B4-BE49-F238E27FC236}">
                <a16:creationId xmlns:a16="http://schemas.microsoft.com/office/drawing/2014/main" id="{5C9A003D-6075-1106-886A-2D2438425991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7A436222-1663-998C-E1E8-97EFC8BC70D8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0F5DCD93-58F6-124C-AD24-3D697F927213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A27CCEE0-62CF-B2A4-0DF1-FCCAA53B4C16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337EF19F-EAD9-F4A8-C12C-F29698AC8B91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143681421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545EAD61-93B1-3A9A-E448-95823C5BF9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9E75B0EB-769D-2E6D-DB81-95491C15604D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Imagen 7" descr="Gráfico&#10;&#10;El contenido generado por IA puede ser incorrecto.">
            <a:extLst>
              <a:ext uri="{FF2B5EF4-FFF2-40B4-BE49-F238E27FC236}">
                <a16:creationId xmlns:a16="http://schemas.microsoft.com/office/drawing/2014/main" id="{96FFF1A2-1EB3-794F-FFB5-FCCA5DCA52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7F844BB-E845-C03D-4866-EE433B915845}"/>
              </a:ext>
            </a:extLst>
          </p:cNvPr>
          <p:cNvSpPr txBox="1"/>
          <p:nvPr/>
        </p:nvSpPr>
        <p:spPr>
          <a:xfrm>
            <a:off x="7818664" y="619138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F5C8092-745F-A2F8-3CC3-4DFEBFDC3F82}"/>
              </a:ext>
            </a:extLst>
          </p:cNvPr>
          <p:cNvSpPr txBox="1"/>
          <p:nvPr/>
        </p:nvSpPr>
        <p:spPr>
          <a:xfrm>
            <a:off x="6142729" y="189808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F9945A-0190-2557-3F0C-E8D39D69EA01}"/>
              </a:ext>
            </a:extLst>
          </p:cNvPr>
          <p:cNvSpPr txBox="1"/>
          <p:nvPr/>
        </p:nvSpPr>
        <p:spPr>
          <a:xfrm>
            <a:off x="5596444" y="345138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Google Shape;65;p14">
            <a:extLst>
              <a:ext uri="{FF2B5EF4-FFF2-40B4-BE49-F238E27FC236}">
                <a16:creationId xmlns:a16="http://schemas.microsoft.com/office/drawing/2014/main" id="{5A685B3D-45D9-C75D-E395-0E7B658E1138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sp>
        <p:nvSpPr>
          <p:cNvPr id="9" name="TextBox 21">
            <a:extLst>
              <a:ext uri="{FF2B5EF4-FFF2-40B4-BE49-F238E27FC236}">
                <a16:creationId xmlns:a16="http://schemas.microsoft.com/office/drawing/2014/main" id="{5DF1AEC1-30CF-AE92-A988-18C10700F941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E9A41BE3-0898-B82E-45A8-F4CFE6D3CA16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6A9B17E4-E035-FFA6-BF23-55C29235E2AF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0B90EE85-696F-1BE2-C270-775FD0A86078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1928952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DCE41B1B-D693-08E5-B195-74AD1938D3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2C3097A1-30BE-0785-6132-E45066A356EF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Gráfico&#10;&#10;El contenido generado por IA puede ser incorrecto.">
            <a:extLst>
              <a:ext uri="{FF2B5EF4-FFF2-40B4-BE49-F238E27FC236}">
                <a16:creationId xmlns:a16="http://schemas.microsoft.com/office/drawing/2014/main" id="{80B248E3-B7EB-F2D0-8C5F-950711FCBD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4337EB39-482E-B54E-7403-693CE0CAA79E}"/>
              </a:ext>
            </a:extLst>
          </p:cNvPr>
          <p:cNvSpPr txBox="1"/>
          <p:nvPr/>
        </p:nvSpPr>
        <p:spPr>
          <a:xfrm>
            <a:off x="6930283" y="140079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17C1705-1FEA-D1E6-E92E-3EADFDF98333}"/>
              </a:ext>
            </a:extLst>
          </p:cNvPr>
          <p:cNvSpPr txBox="1"/>
          <p:nvPr/>
        </p:nvSpPr>
        <p:spPr>
          <a:xfrm>
            <a:off x="8027815" y="62894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89A6A06-B590-1E91-850D-B8F35F79CA53}"/>
              </a:ext>
            </a:extLst>
          </p:cNvPr>
          <p:cNvSpPr txBox="1"/>
          <p:nvPr/>
        </p:nvSpPr>
        <p:spPr>
          <a:xfrm>
            <a:off x="7169006" y="871281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21E230A5-11E8-CA6E-AFE0-5C09478EB208}"/>
              </a:ext>
            </a:extLst>
          </p:cNvPr>
          <p:cNvSpPr txBox="1"/>
          <p:nvPr/>
        </p:nvSpPr>
        <p:spPr>
          <a:xfrm>
            <a:off x="7049403" y="113479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2DAA25EB-FB7F-EA2A-DB0A-5FE54A92A00E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3C7AC0CE-990A-A117-D4C1-6E44E7BB7CF7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2A1D61F1-9EF3-7D54-C3AE-DB2EB23B6EA6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0A6B69B6-3E72-AC3B-58CF-16D52DB020A1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FCB441DC-FE70-FABA-39E3-437C1C47BA6E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4180929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EA22DDDB-4136-5BB0-9610-35BEDB6B9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20BBFADC-6921-3DBC-CB18-6ADD6DDDA193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agen 12" descr="Gráfico&#10;&#10;El contenido generado por IA puede ser incorrecto.">
            <a:extLst>
              <a:ext uri="{FF2B5EF4-FFF2-40B4-BE49-F238E27FC236}">
                <a16:creationId xmlns:a16="http://schemas.microsoft.com/office/drawing/2014/main" id="{11AD39CA-52FC-DFCC-7F89-3491418362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64BFA2A-E1A4-C29C-7AA3-DDDEA76DE2BC}"/>
              </a:ext>
            </a:extLst>
          </p:cNvPr>
          <p:cNvSpPr txBox="1"/>
          <p:nvPr/>
        </p:nvSpPr>
        <p:spPr>
          <a:xfrm>
            <a:off x="7982678" y="614056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4A3CD5F-AF25-401E-1C73-36F89DD78995}"/>
              </a:ext>
            </a:extLst>
          </p:cNvPr>
          <p:cNvSpPr txBox="1"/>
          <p:nvPr/>
        </p:nvSpPr>
        <p:spPr>
          <a:xfrm>
            <a:off x="7120651" y="87128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AC87B1-F4F5-C0EC-AFA2-69754427A6C6}"/>
              </a:ext>
            </a:extLst>
          </p:cNvPr>
          <p:cNvSpPr txBox="1"/>
          <p:nvPr/>
        </p:nvSpPr>
        <p:spPr>
          <a:xfrm>
            <a:off x="6565757" y="1637874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40F6A0F-C41C-71F0-B99F-062DD43FDB4D}"/>
              </a:ext>
            </a:extLst>
          </p:cNvPr>
          <p:cNvSpPr txBox="1"/>
          <p:nvPr/>
        </p:nvSpPr>
        <p:spPr>
          <a:xfrm>
            <a:off x="6849933" y="1393480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6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3DC89EA3-4FA6-84E0-C305-2F167F2B0122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id="{06A5E32F-01A9-98AD-D4E6-F35FE8F44D98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00E103B1-883E-BF5E-A5B1-41BB290D7565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id="{F59D0C0C-ADC4-BAA8-7B46-5BF4291D20FE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17" name="TextBox 21">
            <a:extLst>
              <a:ext uri="{FF2B5EF4-FFF2-40B4-BE49-F238E27FC236}">
                <a16:creationId xmlns:a16="http://schemas.microsoft.com/office/drawing/2014/main" id="{88F18778-2200-B3AE-2631-46CDEE966EC0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329389937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C9B40E8A-9D2F-BFC0-8577-21BDD9974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182DB4ED-2522-52FB-1708-96D887282CE2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Imagen 8" descr="Gráfico&#10;&#10;El contenido generado por IA puede ser incorrecto.">
            <a:extLst>
              <a:ext uri="{FF2B5EF4-FFF2-40B4-BE49-F238E27FC236}">
                <a16:creationId xmlns:a16="http://schemas.microsoft.com/office/drawing/2014/main" id="{DA8B7674-6634-DF6C-B8E2-4C3DA85864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1D77D400-9C74-9ED0-CAA2-60348669DD57}"/>
              </a:ext>
            </a:extLst>
          </p:cNvPr>
          <p:cNvSpPr txBox="1"/>
          <p:nvPr/>
        </p:nvSpPr>
        <p:spPr>
          <a:xfrm>
            <a:off x="8024445" y="614056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887F520F-9E4B-A5C3-743A-E70526E06184}"/>
              </a:ext>
            </a:extLst>
          </p:cNvPr>
          <p:cNvSpPr txBox="1"/>
          <p:nvPr/>
        </p:nvSpPr>
        <p:spPr>
          <a:xfrm>
            <a:off x="7029197" y="114282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4A9B1AC-85FC-E5D5-EF12-F489C47FFDF8}"/>
              </a:ext>
            </a:extLst>
          </p:cNvPr>
          <p:cNvSpPr txBox="1"/>
          <p:nvPr/>
        </p:nvSpPr>
        <p:spPr>
          <a:xfrm>
            <a:off x="6870982" y="139241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01F039-0565-26C8-51CB-6E7DA309AF76}"/>
              </a:ext>
            </a:extLst>
          </p:cNvPr>
          <p:cNvSpPr txBox="1"/>
          <p:nvPr/>
        </p:nvSpPr>
        <p:spPr>
          <a:xfrm>
            <a:off x="7124390" y="871281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chemeClr val="accent6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8" name="Google Shape;65;p14">
            <a:extLst>
              <a:ext uri="{FF2B5EF4-FFF2-40B4-BE49-F238E27FC236}">
                <a16:creationId xmlns:a16="http://schemas.microsoft.com/office/drawing/2014/main" id="{3A9038CA-5E7F-EAAB-595A-B034A5AC1094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sp>
        <p:nvSpPr>
          <p:cNvPr id="10" name="TextBox 21">
            <a:extLst>
              <a:ext uri="{FF2B5EF4-FFF2-40B4-BE49-F238E27FC236}">
                <a16:creationId xmlns:a16="http://schemas.microsoft.com/office/drawing/2014/main" id="{761BC3ED-F82A-B5EE-D9DA-EB434A24DAE1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1" name="TextBox 21">
            <a:extLst>
              <a:ext uri="{FF2B5EF4-FFF2-40B4-BE49-F238E27FC236}">
                <a16:creationId xmlns:a16="http://schemas.microsoft.com/office/drawing/2014/main" id="{69332D59-E673-4A82-C6DA-4DB3DD44CD47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id="{BC83444D-4DED-8C78-4024-908E86D87B61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B2FE7002-00C7-969B-1252-661CC626149C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</p:spTree>
    <p:extLst>
      <p:ext uri="{BB962C8B-B14F-4D97-AF65-F5344CB8AC3E}">
        <p14:creationId xmlns:p14="http://schemas.microsoft.com/office/powerpoint/2010/main" val="23387798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D29FB2DE-0A17-696F-CF05-1B4462399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5FAFE7F5-130E-1D44-29EA-5FCBFB433DE3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 descr="Gráfico&#10;&#10;El contenido generado por IA puede ser incorrecto.">
            <a:extLst>
              <a:ext uri="{FF2B5EF4-FFF2-40B4-BE49-F238E27FC236}">
                <a16:creationId xmlns:a16="http://schemas.microsoft.com/office/drawing/2014/main" id="{7317A0B2-605C-615E-8C5D-778B90B450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063" y="588397"/>
            <a:ext cx="5309080" cy="4179966"/>
          </a:xfrm>
          <a:prstGeom prst="rect">
            <a:avLst/>
          </a:prstGeom>
        </p:spPr>
      </p:pic>
      <p:sp>
        <p:nvSpPr>
          <p:cNvPr id="9" name="Google Shape;65;p14">
            <a:extLst>
              <a:ext uri="{FF2B5EF4-FFF2-40B4-BE49-F238E27FC236}">
                <a16:creationId xmlns:a16="http://schemas.microsoft.com/office/drawing/2014/main" id="{47482DAA-ADF8-4957-D312-15F787C846B3}"/>
              </a:ext>
            </a:extLst>
          </p:cNvPr>
          <p:cNvSpPr txBox="1"/>
          <p:nvPr/>
        </p:nvSpPr>
        <p:spPr>
          <a:xfrm>
            <a:off x="576262" y="659503"/>
            <a:ext cx="2359310" cy="36769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2340"/>
              </a:lnSpc>
              <a:spcAft>
                <a:spcPts val="600"/>
              </a:spcAft>
              <a:buSzPts val="2100"/>
            </a:pPr>
            <a:r>
              <a:rPr lang="es-CL" sz="1950" noProof="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 en la situación actual,</a:t>
            </a:r>
          </a:p>
          <a:p>
            <a:pPr>
              <a:lnSpc>
                <a:spcPts val="740"/>
              </a:lnSpc>
              <a:buSzPts val="2100"/>
            </a:pPr>
            <a:endParaRPr lang="es-CL" sz="800" noProof="0">
              <a:solidFill>
                <a:srgbClr val="2E3192"/>
              </a:solidFill>
              <a:latin typeface="Verdana"/>
              <a:ea typeface="Verdana"/>
              <a:cs typeface="Verdana"/>
              <a:sym typeface="Canva Sans Bold"/>
            </a:endParaRPr>
          </a:p>
          <a:p>
            <a:pPr>
              <a:lnSpc>
                <a:spcPts val="2340"/>
              </a:lnSpc>
              <a:buSzPts val="2100"/>
            </a:pPr>
            <a:r>
              <a:rPr lang="es-CL" sz="1950" b="1" noProof="0">
                <a:solidFill>
                  <a:srgbClr val="2E319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sym typeface="Canva Sans Bold"/>
              </a:rPr>
              <a:t>¿Cuáles son las principales ESTRATEGIAS que está implementando su institución para garantizar o mejorar su salud financiera?</a:t>
            </a:r>
          </a:p>
        </p:txBody>
      </p:sp>
      <p:sp>
        <p:nvSpPr>
          <p:cNvPr id="15" name="TextBox 21">
            <a:extLst>
              <a:ext uri="{FF2B5EF4-FFF2-40B4-BE49-F238E27FC236}">
                <a16:creationId xmlns:a16="http://schemas.microsoft.com/office/drawing/2014/main" id="{FE2F0FA7-21A0-A329-ABDF-A4CE9FF3E6B7}"/>
              </a:ext>
            </a:extLst>
          </p:cNvPr>
          <p:cNvSpPr txBox="1"/>
          <p:nvPr/>
        </p:nvSpPr>
        <p:spPr>
          <a:xfrm>
            <a:off x="5840067" y="65397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17.5%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id="{365732F6-9F68-F166-6515-9FA8E723D530}"/>
              </a:ext>
            </a:extLst>
          </p:cNvPr>
          <p:cNvSpPr txBox="1"/>
          <p:nvPr/>
        </p:nvSpPr>
        <p:spPr>
          <a:xfrm>
            <a:off x="5840067" y="911198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12%</a:t>
            </a: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7AF1A7EF-3CEA-B4F9-64A8-B24E4F916FE7}"/>
              </a:ext>
            </a:extLst>
          </p:cNvPr>
          <p:cNvSpPr txBox="1"/>
          <p:nvPr/>
        </p:nvSpPr>
        <p:spPr>
          <a:xfrm>
            <a:off x="5840067" y="1168423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11.4%</a:t>
            </a:r>
          </a:p>
        </p:txBody>
      </p:sp>
      <p:sp>
        <p:nvSpPr>
          <p:cNvPr id="20" name="TextBox 21">
            <a:extLst>
              <a:ext uri="{FF2B5EF4-FFF2-40B4-BE49-F238E27FC236}">
                <a16:creationId xmlns:a16="http://schemas.microsoft.com/office/drawing/2014/main" id="{6C876DA7-475B-8341-55B4-0D3030701ED4}"/>
              </a:ext>
            </a:extLst>
          </p:cNvPr>
          <p:cNvSpPr txBox="1"/>
          <p:nvPr/>
        </p:nvSpPr>
        <p:spPr>
          <a:xfrm>
            <a:off x="5840067" y="1433397"/>
            <a:ext cx="709028" cy="25872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23"/>
              </a:lnSpc>
            </a:pPr>
            <a:r>
              <a:rPr lang="en-US" sz="1600" b="1">
                <a:solidFill>
                  <a:srgbClr val="F6F6F6"/>
                </a:solidFill>
                <a:latin typeface="Arial Narrow" panose="020B0604020202020204" pitchFamily="34" charset="0"/>
                <a:ea typeface="Verdana" panose="020B0604030504040204" pitchFamily="34" charset="0"/>
                <a:cs typeface="Arial Narrow" panose="020B0604020202020204" pitchFamily="34" charset="0"/>
                <a:sym typeface="Montaser Arabic"/>
              </a:rPr>
              <a:t>10.4%</a:t>
            </a: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650FFB0D-E8F8-529D-DE67-5D407A648CF4}"/>
              </a:ext>
            </a:extLst>
          </p:cNvPr>
          <p:cNvSpPr txBox="1"/>
          <p:nvPr/>
        </p:nvSpPr>
        <p:spPr>
          <a:xfrm>
            <a:off x="6947960" y="620758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2E119F08-016D-B1C2-6CC1-6FC0B09351B7}"/>
              </a:ext>
            </a:extLst>
          </p:cNvPr>
          <p:cNvSpPr txBox="1"/>
          <p:nvPr/>
        </p:nvSpPr>
        <p:spPr>
          <a:xfrm>
            <a:off x="6947960" y="164584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15944442-FD1E-4931-A293-1F7377C69258}"/>
              </a:ext>
            </a:extLst>
          </p:cNvPr>
          <p:cNvSpPr txBox="1"/>
          <p:nvPr/>
        </p:nvSpPr>
        <p:spPr>
          <a:xfrm>
            <a:off x="6947960" y="879516"/>
            <a:ext cx="65114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C92633FF-FC9C-5136-7ADA-C368DEFE6910}"/>
              </a:ext>
            </a:extLst>
          </p:cNvPr>
          <p:cNvSpPr txBox="1"/>
          <p:nvPr/>
        </p:nvSpPr>
        <p:spPr>
          <a:xfrm>
            <a:off x="6947960" y="1136819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C0B1C28D-460E-4CA7-1DD6-DDB23147679B}"/>
              </a:ext>
            </a:extLst>
          </p:cNvPr>
          <p:cNvSpPr txBox="1"/>
          <p:nvPr/>
        </p:nvSpPr>
        <p:spPr>
          <a:xfrm>
            <a:off x="6947960" y="1914334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65EC741D-3480-9749-3131-82FC4973BCA2}"/>
              </a:ext>
            </a:extLst>
          </p:cNvPr>
          <p:cNvSpPr txBox="1"/>
          <p:nvPr/>
        </p:nvSpPr>
        <p:spPr>
          <a:xfrm>
            <a:off x="6947960" y="2678380"/>
            <a:ext cx="6046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CFTe</a:t>
            </a:r>
            <a:endParaRPr lang="es-CL" sz="1600" b="1">
              <a:solidFill>
                <a:srgbClr val="92D050"/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5" name="CuadroTexto 34">
            <a:extLst>
              <a:ext uri="{FF2B5EF4-FFF2-40B4-BE49-F238E27FC236}">
                <a16:creationId xmlns:a16="http://schemas.microsoft.com/office/drawing/2014/main" id="{B7A0983B-7E52-0535-4245-72EC98D9FE5B}"/>
              </a:ext>
            </a:extLst>
          </p:cNvPr>
          <p:cNvSpPr txBox="1"/>
          <p:nvPr/>
        </p:nvSpPr>
        <p:spPr>
          <a:xfrm>
            <a:off x="7538455" y="619138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3A6A74D-6F0C-D200-F566-C470BE902B21}"/>
              </a:ext>
            </a:extLst>
          </p:cNvPr>
          <p:cNvSpPr txBox="1"/>
          <p:nvPr/>
        </p:nvSpPr>
        <p:spPr>
          <a:xfrm>
            <a:off x="7538455" y="1898082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3FCD8DB7-9E21-A5F1-A14F-754CA04229E8}"/>
              </a:ext>
            </a:extLst>
          </p:cNvPr>
          <p:cNvSpPr txBox="1"/>
          <p:nvPr/>
        </p:nvSpPr>
        <p:spPr>
          <a:xfrm>
            <a:off x="7538455" y="3451384"/>
            <a:ext cx="61427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CFTp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83FA826F-E836-3D4F-6F7B-596F35FD2444}"/>
              </a:ext>
            </a:extLst>
          </p:cNvPr>
          <p:cNvSpPr txBox="1"/>
          <p:nvPr/>
        </p:nvSpPr>
        <p:spPr>
          <a:xfrm>
            <a:off x="8135790" y="1400791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A6551241-BBCE-DD86-454C-675FE2300969}"/>
              </a:ext>
            </a:extLst>
          </p:cNvPr>
          <p:cNvSpPr txBox="1"/>
          <p:nvPr/>
        </p:nvSpPr>
        <p:spPr>
          <a:xfrm>
            <a:off x="8135790" y="628948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6FD3ECD2-60DA-0A84-969F-61AD5CBCA679}"/>
              </a:ext>
            </a:extLst>
          </p:cNvPr>
          <p:cNvSpPr txBox="1"/>
          <p:nvPr/>
        </p:nvSpPr>
        <p:spPr>
          <a:xfrm>
            <a:off x="8135790" y="871281"/>
            <a:ext cx="343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1A72EE7A-4722-5F13-DAA3-93331C4E117D}"/>
              </a:ext>
            </a:extLst>
          </p:cNvPr>
          <p:cNvSpPr txBox="1"/>
          <p:nvPr/>
        </p:nvSpPr>
        <p:spPr>
          <a:xfrm>
            <a:off x="8135790" y="1134794"/>
            <a:ext cx="3433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IP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85E3D60B-0544-87EA-8DC8-03A70336DF46}"/>
              </a:ext>
            </a:extLst>
          </p:cNvPr>
          <p:cNvSpPr txBox="1"/>
          <p:nvPr/>
        </p:nvSpPr>
        <p:spPr>
          <a:xfrm>
            <a:off x="8371615" y="614056"/>
            <a:ext cx="445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r>
              <a:rPr lang="es-CL" sz="1600" b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 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E361507F-FC4F-AC26-852B-ADA8531B1BBD}"/>
              </a:ext>
            </a:extLst>
          </p:cNvPr>
          <p:cNvSpPr txBox="1"/>
          <p:nvPr/>
        </p:nvSpPr>
        <p:spPr>
          <a:xfrm>
            <a:off x="8371615" y="871281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77B1819-B335-8A24-8662-01023BC993CE}"/>
              </a:ext>
            </a:extLst>
          </p:cNvPr>
          <p:cNvSpPr txBox="1"/>
          <p:nvPr/>
        </p:nvSpPr>
        <p:spPr>
          <a:xfrm>
            <a:off x="8371615" y="1637874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7" name="CuadroTexto 46">
            <a:extLst>
              <a:ext uri="{FF2B5EF4-FFF2-40B4-BE49-F238E27FC236}">
                <a16:creationId xmlns:a16="http://schemas.microsoft.com/office/drawing/2014/main" id="{053334D5-436A-DC97-11A9-D719CC64333E}"/>
              </a:ext>
            </a:extLst>
          </p:cNvPr>
          <p:cNvSpPr txBox="1"/>
          <p:nvPr/>
        </p:nvSpPr>
        <p:spPr>
          <a:xfrm>
            <a:off x="8371615" y="1393480"/>
            <a:ext cx="39946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 err="1">
                <a:solidFill>
                  <a:schemeClr val="accent1">
                    <a:lumMod val="75000"/>
                  </a:schemeClr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Ue</a:t>
            </a:r>
            <a:endParaRPr lang="es-CL" sz="1600" b="1">
              <a:solidFill>
                <a:schemeClr val="accent1">
                  <a:lumMod val="75000"/>
                </a:schemeClr>
              </a:solidFill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F98E56F1-53B3-5A1E-9F89-4D893DE86CFE}"/>
              </a:ext>
            </a:extLst>
          </p:cNvPr>
          <p:cNvSpPr txBox="1"/>
          <p:nvPr/>
        </p:nvSpPr>
        <p:spPr>
          <a:xfrm>
            <a:off x="8665234" y="614056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49" name="CuadroTexto 48">
            <a:extLst>
              <a:ext uri="{FF2B5EF4-FFF2-40B4-BE49-F238E27FC236}">
                <a16:creationId xmlns:a16="http://schemas.microsoft.com/office/drawing/2014/main" id="{34CCD26A-2324-9EBF-6595-A4CF7B50CA50}"/>
              </a:ext>
            </a:extLst>
          </p:cNvPr>
          <p:cNvSpPr txBox="1"/>
          <p:nvPr/>
        </p:nvSpPr>
        <p:spPr>
          <a:xfrm>
            <a:off x="8665234" y="114282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0" name="CuadroTexto 49">
            <a:extLst>
              <a:ext uri="{FF2B5EF4-FFF2-40B4-BE49-F238E27FC236}">
                <a16:creationId xmlns:a16="http://schemas.microsoft.com/office/drawing/2014/main" id="{725E61E9-62BE-C453-7165-58E9FE61945E}"/>
              </a:ext>
            </a:extLst>
          </p:cNvPr>
          <p:cNvSpPr txBox="1"/>
          <p:nvPr/>
        </p:nvSpPr>
        <p:spPr>
          <a:xfrm>
            <a:off x="8665234" y="1392410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  <p:sp>
        <p:nvSpPr>
          <p:cNvPr id="51" name="CuadroTexto 50">
            <a:extLst>
              <a:ext uri="{FF2B5EF4-FFF2-40B4-BE49-F238E27FC236}">
                <a16:creationId xmlns:a16="http://schemas.microsoft.com/office/drawing/2014/main" id="{606D7E15-9D99-F14C-29C2-4B925821BB15}"/>
              </a:ext>
            </a:extLst>
          </p:cNvPr>
          <p:cNvSpPr txBox="1"/>
          <p:nvPr/>
        </p:nvSpPr>
        <p:spPr>
          <a:xfrm>
            <a:off x="8665234" y="871281"/>
            <a:ext cx="4090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600" b="1">
                <a:solidFill>
                  <a:srgbClr val="92D050"/>
                </a:solidFill>
                <a:latin typeface="Arial Narrow" panose="020B0604020202020204" pitchFamily="34" charset="0"/>
                <a:cs typeface="Arial Narrow" panose="020B0604020202020204" pitchFamily="34" charset="0"/>
              </a:rPr>
              <a:t>Up</a:t>
            </a:r>
          </a:p>
        </p:txBody>
      </p:sp>
    </p:spTree>
    <p:extLst>
      <p:ext uri="{BB962C8B-B14F-4D97-AF65-F5344CB8AC3E}">
        <p14:creationId xmlns:p14="http://schemas.microsoft.com/office/powerpoint/2010/main" val="21363789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A677CE92-269D-3A29-69C1-C845C2B205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AE448F20-D415-D3BA-85A8-54A24D2C41C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65;p14">
            <a:extLst>
              <a:ext uri="{FF2B5EF4-FFF2-40B4-BE49-F238E27FC236}">
                <a16:creationId xmlns:a16="http://schemas.microsoft.com/office/drawing/2014/main" id="{EED8434E-40B6-773C-52C9-09591905E963}"/>
              </a:ext>
            </a:extLst>
          </p:cNvPr>
          <p:cNvSpPr txBox="1"/>
          <p:nvPr/>
        </p:nvSpPr>
        <p:spPr>
          <a:xfrm>
            <a:off x="576264" y="663575"/>
            <a:ext cx="7560468" cy="86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1620"/>
              </a:lnSpc>
              <a:spcAft>
                <a:spcPts val="600"/>
              </a:spcAft>
              <a:buSzPts val="2100"/>
            </a:pP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</a:t>
            </a: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en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la </a:t>
            </a: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situación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actual y </a:t>
            </a: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proyectándose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al 2035,</a:t>
            </a:r>
          </a:p>
          <a:p>
            <a:pPr>
              <a:lnSpc>
                <a:spcPts val="1620"/>
              </a:lnSpc>
              <a:buSzPts val="2100"/>
            </a:pP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Cómo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calificaría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la SALUD FINANCIERA Y LA SOSTENIBILIDAD de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su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institución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y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el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subsector?</a:t>
            </a:r>
          </a:p>
        </p:txBody>
      </p:sp>
      <p:pic>
        <p:nvPicPr>
          <p:cNvPr id="3" name="Imagen 2" descr="Gráfico&#10;&#10;El contenido generado por IA puede ser incorrecto.">
            <a:extLst>
              <a:ext uri="{FF2B5EF4-FFF2-40B4-BE49-F238E27FC236}">
                <a16:creationId xmlns:a16="http://schemas.microsoft.com/office/drawing/2014/main" id="{116BE4C1-2E4C-9FF5-E9BE-C9BEE1C7E8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081" y="1604685"/>
            <a:ext cx="7816132" cy="315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2228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F4B39331-C435-4870-7E8B-FB2F052168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CA5E07CF-0C27-80E9-8F9E-7864C5D98F11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65;p14">
            <a:extLst>
              <a:ext uri="{FF2B5EF4-FFF2-40B4-BE49-F238E27FC236}">
                <a16:creationId xmlns:a16="http://schemas.microsoft.com/office/drawing/2014/main" id="{7BA51EF8-7D4D-C200-A936-699AF9D429E4}"/>
              </a:ext>
            </a:extLst>
          </p:cNvPr>
          <p:cNvSpPr txBox="1"/>
          <p:nvPr/>
        </p:nvSpPr>
        <p:spPr>
          <a:xfrm>
            <a:off x="576264" y="663575"/>
            <a:ext cx="7560468" cy="8651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>
              <a:lnSpc>
                <a:spcPts val="1620"/>
              </a:lnSpc>
              <a:spcAft>
                <a:spcPts val="600"/>
              </a:spcAft>
              <a:buSzPts val="2100"/>
            </a:pP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Pensando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</a:t>
            </a: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en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la </a:t>
            </a: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situación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actual y </a:t>
            </a:r>
            <a:r>
              <a:rPr lang="en-US" sz="1600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proyectándose</a:t>
            </a:r>
            <a:r>
              <a:rPr lang="en-US" sz="1600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al 2035,</a:t>
            </a:r>
          </a:p>
          <a:p>
            <a:pPr>
              <a:lnSpc>
                <a:spcPts val="1620"/>
              </a:lnSpc>
              <a:buSzPts val="2100"/>
            </a:pP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¿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Cómo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calificaría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la SALUD FINANCIERA Y LA SOSTENIBILIDAD de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su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institución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y </a:t>
            </a:r>
            <a:r>
              <a:rPr lang="en-US" sz="16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el</a:t>
            </a:r>
            <a:r>
              <a:rPr lang="en-US" sz="16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 Bold"/>
              </a:rPr>
              <a:t> subsector?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8D9402B-B449-F3F2-A03A-A9D31971DC3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03082" y="1604685"/>
            <a:ext cx="7816129" cy="3159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269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>
          <a:extLst>
            <a:ext uri="{FF2B5EF4-FFF2-40B4-BE49-F238E27FC236}">
              <a16:creationId xmlns:a16="http://schemas.microsoft.com/office/drawing/2014/main" id="{F6BC4D5A-70C7-54C7-1E5A-A732619A5E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7">
            <a:extLst>
              <a:ext uri="{FF2B5EF4-FFF2-40B4-BE49-F238E27FC236}">
                <a16:creationId xmlns:a16="http://schemas.microsoft.com/office/drawing/2014/main" id="{8C1EAFB6-DB07-D47D-6BEE-D4C4A8138B06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3" y="2050"/>
            <a:ext cx="9143494" cy="514144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Esquina doblada 7">
            <a:extLst>
              <a:ext uri="{FF2B5EF4-FFF2-40B4-BE49-F238E27FC236}">
                <a16:creationId xmlns:a16="http://schemas.microsoft.com/office/drawing/2014/main" id="{93B3503C-D1C4-E97E-2F8E-B876F57898B5}"/>
              </a:ext>
            </a:extLst>
          </p:cNvPr>
          <p:cNvSpPr/>
          <p:nvPr/>
        </p:nvSpPr>
        <p:spPr>
          <a:xfrm>
            <a:off x="1150144" y="1714500"/>
            <a:ext cx="6843713" cy="2400300"/>
          </a:xfrm>
          <a:prstGeom prst="foldedCorner">
            <a:avLst/>
          </a:prstGeom>
          <a:solidFill>
            <a:srgbClr val="2E31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200"/>
          </a:p>
        </p:txBody>
      </p:sp>
      <p:sp>
        <p:nvSpPr>
          <p:cNvPr id="88" name="Google Shape;88;p17">
            <a:extLst>
              <a:ext uri="{FF2B5EF4-FFF2-40B4-BE49-F238E27FC236}">
                <a16:creationId xmlns:a16="http://schemas.microsoft.com/office/drawing/2014/main" id="{A87661E0-1004-5888-3317-7D2EC0D6BB6F}"/>
              </a:ext>
            </a:extLst>
          </p:cNvPr>
          <p:cNvSpPr txBox="1"/>
          <p:nvPr/>
        </p:nvSpPr>
        <p:spPr>
          <a:xfrm>
            <a:off x="607224" y="672559"/>
            <a:ext cx="7158984" cy="4386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es-419" sz="2000" b="1" i="0" u="none" strike="noStrike" cap="none">
                <a:solidFill>
                  <a:schemeClr val="bg1"/>
                </a:solidFill>
                <a:latin typeface="Verdana"/>
                <a:ea typeface="Verdana"/>
                <a:cs typeface="Verdana"/>
                <a:sym typeface="Verdana"/>
              </a:rPr>
              <a:t>SE DETECTA UN SESGO EN LA VALORACIÓN</a:t>
            </a:r>
          </a:p>
        </p:txBody>
      </p:sp>
      <p:sp>
        <p:nvSpPr>
          <p:cNvPr id="4" name="Text 4">
            <a:extLst>
              <a:ext uri="{FF2B5EF4-FFF2-40B4-BE49-F238E27FC236}">
                <a16:creationId xmlns:a16="http://schemas.microsoft.com/office/drawing/2014/main" id="{DD1AB467-D80E-58BB-88DB-6F6631447CAB}"/>
              </a:ext>
            </a:extLst>
          </p:cNvPr>
          <p:cNvSpPr/>
          <p:nvPr/>
        </p:nvSpPr>
        <p:spPr>
          <a:xfrm>
            <a:off x="1414463" y="2064545"/>
            <a:ext cx="6108858" cy="19262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>
              <a:lnSpc>
                <a:spcPct val="150000"/>
              </a:lnSpc>
            </a:pP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Las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autoridades</a:t>
            </a: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tienden</a:t>
            </a: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a SOBREESTIMAR LAS FORTALEZAS DE SU PROPIA INSTITUCIÓN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</a:t>
            </a: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comparación</a:t>
            </a: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con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su</a:t>
            </a: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sector, y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muestran</a:t>
            </a:r>
            <a:r>
              <a:rPr lang="en-US" sz="1600" b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MAYOR OPTIMISMO HACIA EL FUTURO que al </a:t>
            </a:r>
            <a:r>
              <a:rPr lang="en-US" sz="1600" b="1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presente</a:t>
            </a:r>
            <a:endParaRPr lang="en-US" sz="1600" b="1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025117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E76AF501-930A-E35C-E856-364ECA92A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ED0B9C0-00BD-653E-71F9-9B07CA0A297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5" y="2052"/>
            <a:ext cx="9143490" cy="514144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10174FB4-66A3-A1B8-338D-C72C690FE1F8}"/>
              </a:ext>
            </a:extLst>
          </p:cNvPr>
          <p:cNvSpPr/>
          <p:nvPr/>
        </p:nvSpPr>
        <p:spPr>
          <a:xfrm>
            <a:off x="92364" y="1283855"/>
            <a:ext cx="8968509" cy="2225963"/>
          </a:xfrm>
          <a:prstGeom prst="rect">
            <a:avLst/>
          </a:prstGeom>
          <a:solidFill>
            <a:schemeClr val="bg1">
              <a:alpha val="569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7" name="Google Shape;55;p13">
            <a:extLst>
              <a:ext uri="{FF2B5EF4-FFF2-40B4-BE49-F238E27FC236}">
                <a16:creationId xmlns:a16="http://schemas.microsoft.com/office/drawing/2014/main" id="{1FBFB6A5-EF34-B80E-7BF0-09F8A415E77D}"/>
              </a:ext>
            </a:extLst>
          </p:cNvPr>
          <p:cNvSpPr txBox="1"/>
          <p:nvPr/>
        </p:nvSpPr>
        <p:spPr>
          <a:xfrm>
            <a:off x="1242468" y="1739282"/>
            <a:ext cx="4851151" cy="1168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40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Desafíos y Oportunidades</a:t>
            </a:r>
          </a:p>
        </p:txBody>
      </p:sp>
      <p:sp>
        <p:nvSpPr>
          <p:cNvPr id="8" name="Google Shape;55;p13">
            <a:extLst>
              <a:ext uri="{FF2B5EF4-FFF2-40B4-BE49-F238E27FC236}">
                <a16:creationId xmlns:a16="http://schemas.microsoft.com/office/drawing/2014/main" id="{5C007940-D036-8FF1-BA4D-1BD1BBB8C6DC}"/>
              </a:ext>
            </a:extLst>
          </p:cNvPr>
          <p:cNvSpPr txBox="1"/>
          <p:nvPr/>
        </p:nvSpPr>
        <p:spPr>
          <a:xfrm>
            <a:off x="257103" y="3077797"/>
            <a:ext cx="594475" cy="43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24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109416065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5EC9655F-0810-853F-3774-6D8660402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extLst>
              <a:ext uri="{FF2B5EF4-FFF2-40B4-BE49-F238E27FC236}">
                <a16:creationId xmlns:a16="http://schemas.microsoft.com/office/drawing/2014/main" id="{60C11C45-A9AF-2FB0-2C39-17F3C3A751E4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425312A1-DB6C-065B-62D4-B20F46447F44}"/>
              </a:ext>
            </a:extLst>
          </p:cNvPr>
          <p:cNvGrpSpPr/>
          <p:nvPr/>
        </p:nvGrpSpPr>
        <p:grpSpPr>
          <a:xfrm>
            <a:off x="599771" y="1029463"/>
            <a:ext cx="3400725" cy="2747978"/>
            <a:chOff x="599771" y="1029463"/>
            <a:chExt cx="3400725" cy="2747978"/>
          </a:xfrm>
        </p:grpSpPr>
        <p:sp>
          <p:nvSpPr>
            <p:cNvPr id="2" name="TextBox 2">
              <a:extLst>
                <a:ext uri="{FF2B5EF4-FFF2-40B4-BE49-F238E27FC236}">
                  <a16:creationId xmlns:a16="http://schemas.microsoft.com/office/drawing/2014/main" id="{95F0B4DF-E086-A327-E54A-BBE7104E5FD0}"/>
                </a:ext>
              </a:extLst>
            </p:cNvPr>
            <p:cNvSpPr txBox="1"/>
            <p:nvPr/>
          </p:nvSpPr>
          <p:spPr>
            <a:xfrm>
              <a:off x="599771" y="1838449"/>
              <a:ext cx="3400725" cy="193899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342900" indent="-342900">
                <a:buClr>
                  <a:srgbClr val="2E3193"/>
                </a:buClr>
                <a:buAutoNum type="arabicPeriod"/>
              </a:pPr>
              <a:r>
                <a:rPr lang="es-CL" b="1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Necesidad de Mejorar posicionamiento institucional</a:t>
              </a: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endParaRPr lang="es-CL" b="1">
                <a:solidFill>
                  <a:srgbClr val="2E3193"/>
                </a:solidFill>
                <a:latin typeface="Verdana"/>
                <a:ea typeface="Verdana"/>
                <a:cs typeface="Verdana"/>
              </a:endParaRP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r>
                <a:rPr lang="es-CL" b="1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Enfrentar el estancamiento del financiamiento público</a:t>
              </a: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endParaRPr lang="es-CL" b="1">
                <a:solidFill>
                  <a:srgbClr val="2E3193"/>
                </a:solidFill>
                <a:latin typeface="Verdana"/>
                <a:ea typeface="Verdana"/>
                <a:cs typeface="Verdana"/>
              </a:endParaRP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r>
                <a:rPr lang="es-CL" b="1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Optimizar la retención y titulación oportuna de estudiantes</a:t>
              </a:r>
              <a:endParaRPr lang="en-US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 Bold"/>
              </a:endParaRPr>
            </a:p>
          </p:txBody>
        </p:sp>
        <p:sp>
          <p:nvSpPr>
            <p:cNvPr id="7" name="Flecha abajo 6">
              <a:extLst>
                <a:ext uri="{FF2B5EF4-FFF2-40B4-BE49-F238E27FC236}">
                  <a16:creationId xmlns:a16="http://schemas.microsoft.com/office/drawing/2014/main" id="{512D431A-0DA8-F2C0-1C51-31FF912DB602}"/>
                </a:ext>
              </a:extLst>
            </p:cNvPr>
            <p:cNvSpPr/>
            <p:nvPr/>
          </p:nvSpPr>
          <p:spPr>
            <a:xfrm>
              <a:off x="706931" y="1029463"/>
              <a:ext cx="607273" cy="530491"/>
            </a:xfrm>
            <a:prstGeom prst="downArrow">
              <a:avLst/>
            </a:prstGeom>
            <a:solidFill>
              <a:srgbClr val="662C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D5BAEFDC-DA6F-8350-E99C-39C188E226E8}"/>
                </a:ext>
              </a:extLst>
            </p:cNvPr>
            <p:cNvSpPr txBox="1"/>
            <p:nvPr/>
          </p:nvSpPr>
          <p:spPr>
            <a:xfrm>
              <a:off x="1345038" y="1029463"/>
              <a:ext cx="1762493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es-419" sz="2000" b="1">
                  <a:solidFill>
                    <a:srgbClr val="1B1364"/>
                  </a:solidFill>
                  <a:latin typeface="Verdana"/>
                  <a:ea typeface="Verdana"/>
                  <a:cs typeface="Verdana"/>
                  <a:sym typeface="Verdana"/>
                </a:rPr>
                <a:t>DESAFÍOS</a:t>
              </a:r>
            </a:p>
          </p:txBody>
        </p:sp>
      </p:grpSp>
      <p:grpSp>
        <p:nvGrpSpPr>
          <p:cNvPr id="5" name="Grupo 4">
            <a:extLst>
              <a:ext uri="{FF2B5EF4-FFF2-40B4-BE49-F238E27FC236}">
                <a16:creationId xmlns:a16="http://schemas.microsoft.com/office/drawing/2014/main" id="{1706ADAF-236D-E420-D869-33B425EE27FF}"/>
              </a:ext>
            </a:extLst>
          </p:cNvPr>
          <p:cNvGrpSpPr/>
          <p:nvPr/>
        </p:nvGrpSpPr>
        <p:grpSpPr>
          <a:xfrm>
            <a:off x="4670685" y="1029463"/>
            <a:ext cx="4001824" cy="3239977"/>
            <a:chOff x="4670685" y="1029463"/>
            <a:chExt cx="4001824" cy="3239977"/>
          </a:xfrm>
        </p:grpSpPr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655DD932-113A-82AB-6C33-593D01CA678B}"/>
                </a:ext>
              </a:extLst>
            </p:cNvPr>
            <p:cNvSpPr txBox="1"/>
            <p:nvPr/>
          </p:nvSpPr>
          <p:spPr>
            <a:xfrm>
              <a:off x="4670685" y="1807227"/>
              <a:ext cx="4001824" cy="2462213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marL="342900" indent="-342900">
                <a:buClr>
                  <a:srgbClr val="2E3193"/>
                </a:buClr>
                <a:buAutoNum type="arabicPeriod"/>
              </a:pPr>
              <a:r>
                <a:rPr lang="es-CL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Expectativa</a:t>
              </a:r>
              <a:r>
                <a:rPr lang="es-CL" sz="1400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 de que la IA y las nuevas tecnologías </a:t>
              </a:r>
              <a:r>
                <a:rPr lang="es-CL" sz="1400" b="1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fortalezcan los procesos formativos y la gestión interna en materia administrativa</a:t>
              </a:r>
              <a:endParaRPr lang="es-CL" sz="1400">
                <a:solidFill>
                  <a:srgbClr val="2E3193"/>
                </a:solidFill>
                <a:latin typeface="Verdana"/>
                <a:ea typeface="Verdana"/>
                <a:cs typeface="Verdana"/>
              </a:endParaRP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endParaRPr lang="es-CL" sz="1400">
                <a:solidFill>
                  <a:srgbClr val="2E3193"/>
                </a:solidFill>
                <a:latin typeface="Verdana"/>
                <a:ea typeface="Verdana"/>
                <a:cs typeface="Verdana"/>
              </a:endParaRP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r>
                <a:rPr lang="es-CL" sz="1400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La posibilidad de </a:t>
              </a:r>
              <a:r>
                <a:rPr lang="es-CL" sz="1400" b="1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generar  convenios con sectores productivos</a:t>
              </a:r>
              <a:r>
                <a:rPr lang="es-CL" sz="1400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  </a:t>
              </a: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endParaRPr lang="es-CL">
                <a:solidFill>
                  <a:srgbClr val="2E3193"/>
                </a:solidFill>
                <a:latin typeface="Verdana"/>
                <a:ea typeface="Verdana"/>
                <a:cs typeface="Verdana"/>
              </a:endParaRPr>
            </a:p>
            <a:p>
              <a:pPr marL="342900" indent="-342900">
                <a:buClr>
                  <a:srgbClr val="2E3193"/>
                </a:buClr>
                <a:buAutoNum type="arabicPeriod"/>
              </a:pPr>
              <a:r>
                <a:rPr lang="es-CL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L</a:t>
              </a:r>
              <a:r>
                <a:rPr lang="es-CL" sz="1400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a </a:t>
              </a:r>
              <a:r>
                <a:rPr lang="es-CL" sz="1400" b="1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posibilidad de acceder a fondos públicos </a:t>
              </a:r>
              <a:r>
                <a:rPr lang="es-CL" sz="1400">
                  <a:solidFill>
                    <a:srgbClr val="2E3193"/>
                  </a:solidFill>
                  <a:latin typeface="Verdana"/>
                  <a:ea typeface="Verdana"/>
                  <a:cs typeface="Verdana"/>
                </a:rPr>
                <a:t>para proyectos de mejoramiento</a:t>
              </a:r>
              <a:endParaRPr lang="es-CL">
                <a:solidFill>
                  <a:srgbClr val="2E3193"/>
                </a:solidFill>
                <a:latin typeface="Verdana"/>
              </a:endParaRPr>
            </a:p>
          </p:txBody>
        </p:sp>
        <p:sp>
          <p:nvSpPr>
            <p:cNvPr id="8" name="Flecha abajo 7">
              <a:extLst>
                <a:ext uri="{FF2B5EF4-FFF2-40B4-BE49-F238E27FC236}">
                  <a16:creationId xmlns:a16="http://schemas.microsoft.com/office/drawing/2014/main" id="{21401826-CB8A-AE3C-E764-56E17DCD5282}"/>
                </a:ext>
              </a:extLst>
            </p:cNvPr>
            <p:cNvSpPr/>
            <p:nvPr/>
          </p:nvSpPr>
          <p:spPr>
            <a:xfrm>
              <a:off x="4921766" y="1029463"/>
              <a:ext cx="607273" cy="530491"/>
            </a:xfrm>
            <a:prstGeom prst="downArrow">
              <a:avLst/>
            </a:prstGeom>
            <a:solidFill>
              <a:srgbClr val="662C9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60D3028C-8E1F-5FB2-C4EB-89C1F865BE07}"/>
                </a:ext>
              </a:extLst>
            </p:cNvPr>
            <p:cNvSpPr txBox="1"/>
            <p:nvPr/>
          </p:nvSpPr>
          <p:spPr>
            <a:xfrm>
              <a:off x="5529040" y="1029463"/>
              <a:ext cx="2786582" cy="400110"/>
            </a:xfrm>
            <a:prstGeom prst="rect">
              <a:avLst/>
            </a:prstGeom>
            <a:noFill/>
          </p:spPr>
          <p:txBody>
            <a:bodyPr wrap="square" lIns="91440" tIns="45720" rIns="91440" bIns="45720" anchor="t">
              <a:spAutoFit/>
            </a:bodyPr>
            <a:lstStyle/>
            <a:p>
              <a:pPr lvl="0"/>
              <a:r>
                <a:rPr lang="es-419" sz="2000" b="1">
                  <a:solidFill>
                    <a:srgbClr val="1B1364"/>
                  </a:solidFill>
                  <a:latin typeface="Verdana"/>
                  <a:ea typeface="Verdana"/>
                  <a:cs typeface="Verdana"/>
                  <a:sym typeface="Verdana"/>
                </a:rPr>
                <a:t>OPORTUNIDADES</a:t>
              </a:r>
              <a:endParaRPr lang="es-419" sz="18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21986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BE13A845-4A66-5F10-AFBE-1D59578210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33A0345F-E9AE-92C3-F6DA-9C548D1E1592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5" y="2052"/>
            <a:ext cx="9143490" cy="514144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F6164F7C-FD12-11B1-9CE1-1ABDFBF4D730}"/>
              </a:ext>
            </a:extLst>
          </p:cNvPr>
          <p:cNvSpPr/>
          <p:nvPr/>
        </p:nvSpPr>
        <p:spPr>
          <a:xfrm>
            <a:off x="92364" y="1283855"/>
            <a:ext cx="8968509" cy="2225963"/>
          </a:xfrm>
          <a:prstGeom prst="rect">
            <a:avLst/>
          </a:prstGeom>
          <a:solidFill>
            <a:schemeClr val="bg1">
              <a:alpha val="569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3" name="Google Shape;55;p13">
            <a:extLst>
              <a:ext uri="{FF2B5EF4-FFF2-40B4-BE49-F238E27FC236}">
                <a16:creationId xmlns:a16="http://schemas.microsoft.com/office/drawing/2014/main" id="{A9E601E7-7A59-4A13-B3CE-56B851F5329F}"/>
              </a:ext>
            </a:extLst>
          </p:cNvPr>
          <p:cNvSpPr txBox="1"/>
          <p:nvPr/>
        </p:nvSpPr>
        <p:spPr>
          <a:xfrm>
            <a:off x="257103" y="3077797"/>
            <a:ext cx="594475" cy="43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24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4.</a:t>
            </a:r>
          </a:p>
        </p:txBody>
      </p:sp>
      <p:sp>
        <p:nvSpPr>
          <p:cNvPr id="7" name="Google Shape;55;p13">
            <a:extLst>
              <a:ext uri="{FF2B5EF4-FFF2-40B4-BE49-F238E27FC236}">
                <a16:creationId xmlns:a16="http://schemas.microsoft.com/office/drawing/2014/main" id="{3524FFB0-60EE-88AC-7083-B19EEF469468}"/>
              </a:ext>
            </a:extLst>
          </p:cNvPr>
          <p:cNvSpPr txBox="1"/>
          <p:nvPr/>
        </p:nvSpPr>
        <p:spPr>
          <a:xfrm>
            <a:off x="1242468" y="2032180"/>
            <a:ext cx="6149514" cy="729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40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Prospectivas</a:t>
            </a:r>
          </a:p>
        </p:txBody>
      </p:sp>
    </p:spTree>
    <p:extLst>
      <p:ext uri="{BB962C8B-B14F-4D97-AF65-F5344CB8AC3E}">
        <p14:creationId xmlns:p14="http://schemas.microsoft.com/office/powerpoint/2010/main" val="33320374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57BDA262-B090-BF51-FB36-3BE3AE03DC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504AE133-31B5-A2C3-46DB-3FF807BB4F2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92EE619D-8ABA-F907-804A-C165EB2895F3}"/>
              </a:ext>
            </a:extLst>
          </p:cNvPr>
          <p:cNvSpPr txBox="1"/>
          <p:nvPr/>
        </p:nvSpPr>
        <p:spPr>
          <a:xfrm>
            <a:off x="585791" y="670719"/>
            <a:ext cx="4983388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>
              <a:lnSpc>
                <a:spcPct val="90000"/>
              </a:lnSpc>
              <a:buSzPts val="2100"/>
            </a:pPr>
            <a:r>
              <a:rPr lang="es-CL" sz="2000" b="1">
                <a:solidFill>
                  <a:srgbClr val="2E3193"/>
                </a:solidFill>
                <a:latin typeface="Verdana"/>
                <a:ea typeface="Verdana"/>
                <a:cs typeface="Verdana"/>
              </a:rPr>
              <a:t>LAS PROYECCIONES HACIA 2035</a:t>
            </a:r>
            <a:endParaRPr lang="es-CL" sz="2000">
              <a:solidFill>
                <a:srgbClr val="2E3193"/>
              </a:solidFill>
            </a:endParaRPr>
          </a:p>
        </p:txBody>
      </p:sp>
      <p:sp>
        <p:nvSpPr>
          <p:cNvPr id="2" name="TextBox 2">
            <a:extLst>
              <a:ext uri="{FF2B5EF4-FFF2-40B4-BE49-F238E27FC236}">
                <a16:creationId xmlns:a16="http://schemas.microsoft.com/office/drawing/2014/main" id="{B7FA907E-24CB-4B07-4604-568428205F9D}"/>
              </a:ext>
            </a:extLst>
          </p:cNvPr>
          <p:cNvSpPr txBox="1"/>
          <p:nvPr/>
        </p:nvSpPr>
        <p:spPr>
          <a:xfrm>
            <a:off x="578341" y="1653585"/>
            <a:ext cx="8222453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es-CL" sz="1500">
                <a:solidFill>
                  <a:srgbClr val="2E3192"/>
                </a:solidFill>
                <a:latin typeface="Verdana"/>
                <a:ea typeface="Verdana"/>
                <a:cs typeface="Verdana"/>
              </a:rPr>
              <a:t>Dan cuenta de un sistema en constante transformación, </a:t>
            </a:r>
            <a:r>
              <a:rPr lang="es-CL" sz="1500" b="1">
                <a:solidFill>
                  <a:srgbClr val="2E3192"/>
                </a:solidFill>
                <a:latin typeface="Verdana"/>
                <a:ea typeface="Verdana"/>
                <a:cs typeface="Verdana"/>
              </a:rPr>
              <a:t>caracterizado por una mayor competencia, diversificación de formatos y ajustes estructurales</a:t>
            </a:r>
            <a:r>
              <a:rPr lang="es-CL" sz="1500">
                <a:solidFill>
                  <a:srgbClr val="2E3192"/>
                </a:solidFill>
                <a:latin typeface="Verdana"/>
                <a:ea typeface="Verdana"/>
                <a:cs typeface="Verdana"/>
              </a:rPr>
              <a:t> </a:t>
            </a:r>
          </a:p>
        </p:txBody>
      </p:sp>
      <p:grpSp>
        <p:nvGrpSpPr>
          <p:cNvPr id="28" name="Grupo 27">
            <a:extLst>
              <a:ext uri="{FF2B5EF4-FFF2-40B4-BE49-F238E27FC236}">
                <a16:creationId xmlns:a16="http://schemas.microsoft.com/office/drawing/2014/main" id="{CD3CA1E8-8F23-47B5-41C1-1A066352F2EA}"/>
              </a:ext>
            </a:extLst>
          </p:cNvPr>
          <p:cNvGrpSpPr/>
          <p:nvPr/>
        </p:nvGrpSpPr>
        <p:grpSpPr>
          <a:xfrm>
            <a:off x="113071" y="2320160"/>
            <a:ext cx="8917858" cy="584775"/>
            <a:chOff x="113071" y="2541622"/>
            <a:chExt cx="8917858" cy="584775"/>
          </a:xfrm>
        </p:grpSpPr>
        <p:sp>
          <p:nvSpPr>
            <p:cNvPr id="25" name="Proceso 24">
              <a:extLst>
                <a:ext uri="{FF2B5EF4-FFF2-40B4-BE49-F238E27FC236}">
                  <a16:creationId xmlns:a16="http://schemas.microsoft.com/office/drawing/2014/main" id="{61649FAA-1EDD-BC5F-AD53-4D62E4CF29B5}"/>
                </a:ext>
              </a:extLst>
            </p:cNvPr>
            <p:cNvSpPr/>
            <p:nvPr/>
          </p:nvSpPr>
          <p:spPr>
            <a:xfrm>
              <a:off x="113071" y="2541622"/>
              <a:ext cx="8917858" cy="584775"/>
            </a:xfrm>
            <a:prstGeom prst="flowChartProcess">
              <a:avLst/>
            </a:prstGeom>
            <a:solidFill>
              <a:srgbClr val="2E319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" name="CuadroTexto 3">
              <a:extLst>
                <a:ext uri="{FF2B5EF4-FFF2-40B4-BE49-F238E27FC236}">
                  <a16:creationId xmlns:a16="http://schemas.microsoft.com/office/drawing/2014/main" id="{EC125DD4-EC4E-C33F-146F-7BE214FD0ABE}"/>
                </a:ext>
              </a:extLst>
            </p:cNvPr>
            <p:cNvSpPr txBox="1"/>
            <p:nvPr/>
          </p:nvSpPr>
          <p:spPr>
            <a:xfrm>
              <a:off x="2793306" y="2591285"/>
              <a:ext cx="5422007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1300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De las autoridades encuestadas anticipa una intensificación en la competencia por atraer estudiantes</a:t>
              </a:r>
            </a:p>
          </p:txBody>
        </p:sp>
        <p:sp>
          <p:nvSpPr>
            <p:cNvPr id="5" name="CuadroTexto 4">
              <a:extLst>
                <a:ext uri="{FF2B5EF4-FFF2-40B4-BE49-F238E27FC236}">
                  <a16:creationId xmlns:a16="http://schemas.microsoft.com/office/drawing/2014/main" id="{ABD33DA6-EFB5-7011-93C6-3B5780FDCEE7}"/>
                </a:ext>
              </a:extLst>
            </p:cNvPr>
            <p:cNvSpPr txBox="1"/>
            <p:nvPr/>
          </p:nvSpPr>
          <p:spPr>
            <a:xfrm>
              <a:off x="578341" y="2598774"/>
              <a:ext cx="172765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2400" b="1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90,8%</a:t>
              </a:r>
              <a:endParaRPr lang="es-CL" sz="2400">
                <a:solidFill>
                  <a:schemeClr val="bg1"/>
                </a:solidFill>
              </a:endParaRPr>
            </a:p>
          </p:txBody>
        </p:sp>
      </p:grpSp>
      <p:grpSp>
        <p:nvGrpSpPr>
          <p:cNvPr id="29" name="Grupo 28">
            <a:extLst>
              <a:ext uri="{FF2B5EF4-FFF2-40B4-BE49-F238E27FC236}">
                <a16:creationId xmlns:a16="http://schemas.microsoft.com/office/drawing/2014/main" id="{944E3A48-F002-86BD-FB85-03848967F04A}"/>
              </a:ext>
            </a:extLst>
          </p:cNvPr>
          <p:cNvGrpSpPr/>
          <p:nvPr/>
        </p:nvGrpSpPr>
        <p:grpSpPr>
          <a:xfrm>
            <a:off x="113068" y="3008823"/>
            <a:ext cx="8917861" cy="584775"/>
            <a:chOff x="113068" y="3180277"/>
            <a:chExt cx="8917861" cy="584775"/>
          </a:xfrm>
        </p:grpSpPr>
        <p:sp>
          <p:nvSpPr>
            <p:cNvPr id="26" name="Proceso 25">
              <a:extLst>
                <a:ext uri="{FF2B5EF4-FFF2-40B4-BE49-F238E27FC236}">
                  <a16:creationId xmlns:a16="http://schemas.microsoft.com/office/drawing/2014/main" id="{AA1B9105-80B8-0394-9A49-8C6240DD4248}"/>
                </a:ext>
              </a:extLst>
            </p:cNvPr>
            <p:cNvSpPr/>
            <p:nvPr/>
          </p:nvSpPr>
          <p:spPr>
            <a:xfrm>
              <a:off x="113068" y="3180277"/>
              <a:ext cx="8917861" cy="584775"/>
            </a:xfrm>
            <a:prstGeom prst="flowChartProcess">
              <a:avLst/>
            </a:prstGeom>
            <a:solidFill>
              <a:srgbClr val="9327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6" name="CuadroTexto 5">
              <a:extLst>
                <a:ext uri="{FF2B5EF4-FFF2-40B4-BE49-F238E27FC236}">
                  <a16:creationId xmlns:a16="http://schemas.microsoft.com/office/drawing/2014/main" id="{490523EE-2572-96F5-2332-E8CE1AAD2712}"/>
                </a:ext>
              </a:extLst>
            </p:cNvPr>
            <p:cNvSpPr txBox="1"/>
            <p:nvPr/>
          </p:nvSpPr>
          <p:spPr>
            <a:xfrm>
              <a:off x="696519" y="3215437"/>
              <a:ext cx="1620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2400" b="1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88,5%</a:t>
              </a:r>
              <a:endParaRPr lang="es-CL" sz="2400">
                <a:solidFill>
                  <a:schemeClr val="bg1"/>
                </a:solidFill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B57AD928-7DD5-C437-A3D9-21E802081105}"/>
                </a:ext>
              </a:extLst>
            </p:cNvPr>
            <p:cNvSpPr txBox="1"/>
            <p:nvPr/>
          </p:nvSpPr>
          <p:spPr>
            <a:xfrm>
              <a:off x="2793306" y="3315844"/>
              <a:ext cx="5654175" cy="292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1300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Proyecta una expansión sostenida de la oferta no presencial </a:t>
              </a:r>
            </a:p>
          </p:txBody>
        </p:sp>
      </p:grpSp>
      <p:grpSp>
        <p:nvGrpSpPr>
          <p:cNvPr id="30" name="Grupo 29">
            <a:extLst>
              <a:ext uri="{FF2B5EF4-FFF2-40B4-BE49-F238E27FC236}">
                <a16:creationId xmlns:a16="http://schemas.microsoft.com/office/drawing/2014/main" id="{A0AA56CA-5A30-7B00-8B91-E4F4760F6956}"/>
              </a:ext>
            </a:extLst>
          </p:cNvPr>
          <p:cNvGrpSpPr/>
          <p:nvPr/>
        </p:nvGrpSpPr>
        <p:grpSpPr>
          <a:xfrm>
            <a:off x="113068" y="3687338"/>
            <a:ext cx="8917861" cy="584775"/>
            <a:chOff x="113068" y="3815928"/>
            <a:chExt cx="8917861" cy="584775"/>
          </a:xfrm>
        </p:grpSpPr>
        <p:sp>
          <p:nvSpPr>
            <p:cNvPr id="27" name="Proceso 26">
              <a:extLst>
                <a:ext uri="{FF2B5EF4-FFF2-40B4-BE49-F238E27FC236}">
                  <a16:creationId xmlns:a16="http://schemas.microsoft.com/office/drawing/2014/main" id="{F67F2486-1590-D73E-D634-1C12148A4F82}"/>
                </a:ext>
              </a:extLst>
            </p:cNvPr>
            <p:cNvSpPr/>
            <p:nvPr/>
          </p:nvSpPr>
          <p:spPr>
            <a:xfrm>
              <a:off x="113068" y="3815928"/>
              <a:ext cx="8917861" cy="584775"/>
            </a:xfrm>
            <a:prstGeom prst="flowChartProcess">
              <a:avLst/>
            </a:prstGeom>
            <a:solidFill>
              <a:srgbClr val="F793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EE9350AF-FCCE-626B-4C22-14791A8F7C92}"/>
                </a:ext>
              </a:extLst>
            </p:cNvPr>
            <p:cNvSpPr txBox="1"/>
            <p:nvPr/>
          </p:nvSpPr>
          <p:spPr>
            <a:xfrm>
              <a:off x="696518" y="3877132"/>
              <a:ext cx="162064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CL" sz="2400" b="1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74,2%</a:t>
              </a:r>
              <a:endParaRPr lang="es-CL" sz="2400">
                <a:solidFill>
                  <a:schemeClr val="bg1"/>
                </a:solidFill>
              </a:endParaRP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98E3EC44-CCAD-B6D7-0732-B8B41AFDA562}"/>
                </a:ext>
              </a:extLst>
            </p:cNvPr>
            <p:cNvSpPr txBox="1"/>
            <p:nvPr/>
          </p:nvSpPr>
          <p:spPr>
            <a:xfrm>
              <a:off x="2793306" y="3853463"/>
              <a:ext cx="5654175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CL" sz="1300">
                  <a:solidFill>
                    <a:schemeClr val="bg1"/>
                  </a:solidFill>
                  <a:latin typeface="Verdana"/>
                  <a:ea typeface="Verdana"/>
                  <a:cs typeface="Verdana"/>
                </a:rPr>
                <a:t>Considera que, en ese horizonte, se habrá completado el proceso de fijación de aranceles regulados para la gratuidad</a:t>
              </a:r>
              <a:endParaRPr lang="es-CL" sz="13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39075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30E1FF58-CEF6-DA12-E9C0-1213CF170E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FF0EB49D-030F-E21A-0394-37F5876984A0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720F6DC3-9545-30C3-E937-9373BA103E7B}"/>
              </a:ext>
            </a:extLst>
          </p:cNvPr>
          <p:cNvSpPr/>
          <p:nvPr/>
        </p:nvSpPr>
        <p:spPr>
          <a:xfrm>
            <a:off x="121444" y="1643063"/>
            <a:ext cx="8901113" cy="2593181"/>
          </a:xfrm>
          <a:prstGeom prst="rect">
            <a:avLst/>
          </a:prstGeom>
          <a:solidFill>
            <a:srgbClr val="2E319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65" name="Google Shape;65;p14">
            <a:extLst>
              <a:ext uri="{FF2B5EF4-FFF2-40B4-BE49-F238E27FC236}">
                <a16:creationId xmlns:a16="http://schemas.microsoft.com/office/drawing/2014/main" id="{053D1EC5-083C-C53F-25A3-6AE7369679A3}"/>
              </a:ext>
            </a:extLst>
          </p:cNvPr>
          <p:cNvSpPr txBox="1"/>
          <p:nvPr/>
        </p:nvSpPr>
        <p:spPr>
          <a:xfrm>
            <a:off x="585791" y="663575"/>
            <a:ext cx="4983388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>
              <a:lnSpc>
                <a:spcPct val="90000"/>
              </a:lnSpc>
              <a:buSzPts val="2100"/>
            </a:pPr>
            <a:r>
              <a:rPr lang="es-CL" sz="2000" b="1">
                <a:solidFill>
                  <a:srgbClr val="2E3192"/>
                </a:solidFill>
                <a:latin typeface="Verdana"/>
                <a:ea typeface="Verdana"/>
                <a:cs typeface="Verdana"/>
              </a:rPr>
              <a:t>PROSPECTIVAS</a:t>
            </a:r>
            <a:endParaRPr lang="es-CL" sz="1050">
              <a:solidFill>
                <a:srgbClr val="2E319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9CF8688-946F-61BD-BE5D-0AFE441DDAE0}"/>
              </a:ext>
            </a:extLst>
          </p:cNvPr>
          <p:cNvSpPr txBox="1"/>
          <p:nvPr/>
        </p:nvSpPr>
        <p:spPr>
          <a:xfrm>
            <a:off x="714075" y="1875360"/>
            <a:ext cx="3379294" cy="2126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100"/>
              </a:lnSpc>
            </a:pP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Otros hallazgos refuerzan esta perspectiva de cambio. </a:t>
            </a:r>
            <a:r>
              <a:rPr lang="es-CL" sz="1500" b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Aumenta la percepción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 de que la </a:t>
            </a:r>
            <a:r>
              <a:rPr lang="es-CL" sz="1500" b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matrícula de pregrado tenderá a estabilizarse 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o a </a:t>
            </a:r>
            <a:r>
              <a:rPr lang="es-CL" sz="1500" b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registrar una leve disminución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, pasando de un 59% en 2024 a un </a:t>
            </a:r>
            <a:r>
              <a:rPr lang="es-CL" sz="1500" b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74,7% en 2025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 </a:t>
            </a:r>
            <a:endParaRPr lang="en-US" sz="1500">
              <a:solidFill>
                <a:schemeClr val="bg1"/>
              </a:solidFill>
              <a:latin typeface="Verdana"/>
              <a:ea typeface="Verdana"/>
              <a:cs typeface="Verdana"/>
              <a:sym typeface="Canva Sans Bold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87F98B36-C9BA-A909-95E1-5A70E911F730}"/>
              </a:ext>
            </a:extLst>
          </p:cNvPr>
          <p:cNvSpPr txBox="1"/>
          <p:nvPr/>
        </p:nvSpPr>
        <p:spPr>
          <a:xfrm>
            <a:off x="4868316" y="1829193"/>
            <a:ext cx="3379294" cy="16807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00"/>
              </a:lnSpc>
            </a:pP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Paralelamente, crece la convicción de que </a:t>
            </a:r>
            <a:r>
              <a:rPr lang="es-CL" sz="1500" b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los aranceles no continuarán aumentando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 como en años anteriores: un </a:t>
            </a:r>
            <a:r>
              <a:rPr lang="es-CL" sz="1500" b="1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64% así lo señala</a:t>
            </a:r>
            <a:r>
              <a:rPr lang="es-CL" sz="1500">
                <a:solidFill>
                  <a:schemeClr val="bg1"/>
                </a:solidFill>
                <a:latin typeface="Verdana"/>
                <a:ea typeface="Verdana"/>
                <a:cs typeface="Verdana"/>
              </a:rPr>
              <a:t>, frente al 54% del año anterior</a:t>
            </a:r>
          </a:p>
        </p:txBody>
      </p:sp>
    </p:spTree>
    <p:extLst>
      <p:ext uri="{BB962C8B-B14F-4D97-AF65-F5344CB8AC3E}">
        <p14:creationId xmlns:p14="http://schemas.microsoft.com/office/powerpoint/2010/main" val="226188340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1D9CAC6E-47A7-7141-313A-A1457712F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8313D577-3F25-B4CD-F57F-384AE553F5D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5" y="2052"/>
            <a:ext cx="9143489" cy="51414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E6ABAF56-4046-5C3D-F35A-DD656D57EC26}"/>
              </a:ext>
            </a:extLst>
          </p:cNvPr>
          <p:cNvSpPr/>
          <p:nvPr/>
        </p:nvSpPr>
        <p:spPr>
          <a:xfrm>
            <a:off x="92364" y="1283855"/>
            <a:ext cx="8968509" cy="2225963"/>
          </a:xfrm>
          <a:prstGeom prst="rect">
            <a:avLst/>
          </a:prstGeom>
          <a:solidFill>
            <a:schemeClr val="bg1">
              <a:alpha val="569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8F2DB24D-96AD-E59B-48A0-A4B50160E17B}"/>
              </a:ext>
            </a:extLst>
          </p:cNvPr>
          <p:cNvSpPr txBox="1"/>
          <p:nvPr/>
        </p:nvSpPr>
        <p:spPr>
          <a:xfrm>
            <a:off x="1242468" y="1739970"/>
            <a:ext cx="4209031" cy="13137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40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Prácticas en el sector</a:t>
            </a:r>
          </a:p>
        </p:txBody>
      </p:sp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5540CAF7-A717-0B25-D49F-8F704F5EFF59}"/>
              </a:ext>
            </a:extLst>
          </p:cNvPr>
          <p:cNvSpPr txBox="1"/>
          <p:nvPr/>
        </p:nvSpPr>
        <p:spPr>
          <a:xfrm>
            <a:off x="257103" y="3077797"/>
            <a:ext cx="594475" cy="43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24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5.</a:t>
            </a:r>
          </a:p>
        </p:txBody>
      </p:sp>
    </p:spTree>
    <p:extLst>
      <p:ext uri="{BB962C8B-B14F-4D97-AF65-F5344CB8AC3E}">
        <p14:creationId xmlns:p14="http://schemas.microsoft.com/office/powerpoint/2010/main" val="13043437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E154B528-5161-53B7-6824-1230AE572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E75717EF-4A7E-0BC8-F80F-385892F31832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1" y="888"/>
            <a:ext cx="9143999" cy="5141733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565BDB68-813B-3139-F7AE-CFD800430018}"/>
              </a:ext>
            </a:extLst>
          </p:cNvPr>
          <p:cNvSpPr txBox="1"/>
          <p:nvPr/>
        </p:nvSpPr>
        <p:spPr>
          <a:xfrm>
            <a:off x="576571" y="663575"/>
            <a:ext cx="7481579" cy="9294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60"/>
              </a:lnSpc>
              <a:buSzPts val="2100"/>
            </a:pP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¿De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qué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manera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afectan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LA CALIDAD DE LA FORMACIÓN E INVESTIGACIÓN las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siguientes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prácticas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desarrolladas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por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las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instituciones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de </a:t>
            </a:r>
            <a:r>
              <a:rPr lang="en-US" sz="1800" b="1" err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educación</a:t>
            </a:r>
            <a:r>
              <a:rPr lang="en-US" sz="1800" b="1">
                <a:solidFill>
                  <a:srgbClr val="2E3192"/>
                </a:solidFill>
                <a:latin typeface="Verdana"/>
                <a:ea typeface="Verdana"/>
                <a:cs typeface="Verdana"/>
                <a:sym typeface="Canva Sans"/>
              </a:rPr>
              <a:t> superior?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34F1BC5-C64F-36EF-79DC-4EA7BE05B79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02888" y="2377441"/>
            <a:ext cx="8185930" cy="203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37760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43BF0903-4A3E-6EBC-28E7-629FC9C1E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9D1BFD71-44EE-162C-5379-CA9E83299F3A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6" y="2052"/>
            <a:ext cx="9143487" cy="514144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1D0B56D4-5E07-4590-6D63-0D24281D0C19}"/>
              </a:ext>
            </a:extLst>
          </p:cNvPr>
          <p:cNvSpPr/>
          <p:nvPr/>
        </p:nvSpPr>
        <p:spPr>
          <a:xfrm>
            <a:off x="92364" y="1283855"/>
            <a:ext cx="8968509" cy="2225963"/>
          </a:xfrm>
          <a:prstGeom prst="rect">
            <a:avLst/>
          </a:prstGeom>
          <a:solidFill>
            <a:schemeClr val="bg1">
              <a:alpha val="5695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E6EC5FE3-28C8-E3AA-68FB-A1A34165A5E8}"/>
              </a:ext>
            </a:extLst>
          </p:cNvPr>
          <p:cNvSpPr txBox="1"/>
          <p:nvPr/>
        </p:nvSpPr>
        <p:spPr>
          <a:xfrm>
            <a:off x="1249612" y="1572038"/>
            <a:ext cx="7015053" cy="182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36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Desafíos y expectativas asociados a leyes y proyectos específicos</a:t>
            </a:r>
          </a:p>
        </p:txBody>
      </p:sp>
      <p:sp>
        <p:nvSpPr>
          <p:cNvPr id="5" name="Google Shape;55;p13">
            <a:extLst>
              <a:ext uri="{FF2B5EF4-FFF2-40B4-BE49-F238E27FC236}">
                <a16:creationId xmlns:a16="http://schemas.microsoft.com/office/drawing/2014/main" id="{2FDD7625-54C0-A163-4D13-5E350442AB7F}"/>
              </a:ext>
            </a:extLst>
          </p:cNvPr>
          <p:cNvSpPr txBox="1"/>
          <p:nvPr/>
        </p:nvSpPr>
        <p:spPr>
          <a:xfrm>
            <a:off x="257103" y="3077797"/>
            <a:ext cx="594475" cy="4320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lvl="0"/>
            <a:r>
              <a:rPr lang="es-419" sz="24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18062805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10D37E29-6338-2B08-BA86-679FE7DE0B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3C991630-BA84-E97B-6A15-DD2B31F80490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" y="888"/>
            <a:ext cx="9143997" cy="51417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CBA7E15C-30D6-CE4A-5F68-F5FC258C8F1E}"/>
              </a:ext>
            </a:extLst>
          </p:cNvPr>
          <p:cNvSpPr txBox="1"/>
          <p:nvPr/>
        </p:nvSpPr>
        <p:spPr>
          <a:xfrm>
            <a:off x="595707" y="670719"/>
            <a:ext cx="7876782" cy="586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33"/>
              </a:lnSpc>
              <a:spcBef>
                <a:spcPct val="0"/>
              </a:spcBef>
            </a:pPr>
            <a:r>
              <a:rPr lang="en-US" sz="1800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Pensando</a:t>
            </a:r>
            <a:r>
              <a:rPr lang="en-US" sz="1800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en</a:t>
            </a:r>
            <a:r>
              <a:rPr lang="en-US" sz="1800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el</a:t>
            </a:r>
            <a:r>
              <a:rPr lang="en-US" sz="1800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2030, 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¿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Qué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tan IMPORTANTE es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este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proyecto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y/o ley para la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educación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superior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chilena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?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852C6DA-28B8-9CDF-DF98-6D1C0D21ACE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21470" y="1351875"/>
            <a:ext cx="6724027" cy="347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5867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>
          <a:extLst>
            <a:ext uri="{FF2B5EF4-FFF2-40B4-BE49-F238E27FC236}">
              <a16:creationId xmlns:a16="http://schemas.microsoft.com/office/drawing/2014/main" id="{1504D1F9-06D2-73DE-D97F-C0C3470FB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DA2A322F-B09D-3EA2-11EC-A8FB217532F8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" y="888"/>
            <a:ext cx="9143997" cy="5141733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3">
            <a:extLst>
              <a:ext uri="{FF2B5EF4-FFF2-40B4-BE49-F238E27FC236}">
                <a16:creationId xmlns:a16="http://schemas.microsoft.com/office/drawing/2014/main" id="{E6948A87-0531-4C1B-D5B6-C02FB1915466}"/>
              </a:ext>
            </a:extLst>
          </p:cNvPr>
          <p:cNvSpPr txBox="1"/>
          <p:nvPr/>
        </p:nvSpPr>
        <p:spPr>
          <a:xfrm>
            <a:off x="595707" y="670719"/>
            <a:ext cx="7876782" cy="586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433"/>
              </a:lnSpc>
              <a:spcBef>
                <a:spcPct val="0"/>
              </a:spcBef>
            </a:pPr>
            <a:r>
              <a:rPr lang="en-US" sz="1800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Pensando</a:t>
            </a:r>
            <a:r>
              <a:rPr lang="en-US" sz="1800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en</a:t>
            </a:r>
            <a:r>
              <a:rPr lang="en-US" sz="1800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el</a:t>
            </a:r>
            <a:r>
              <a:rPr lang="en-US" sz="1800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2030, 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¿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Qué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tan IMPORTANTE es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este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proyecto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y/o ley para la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educación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 superior </a:t>
            </a:r>
            <a:r>
              <a:rPr lang="en-US" sz="1800" b="1" err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chilena</a:t>
            </a:r>
            <a:r>
              <a:rPr lang="en-US" sz="1800" b="1">
                <a:solidFill>
                  <a:srgbClr val="2E3193"/>
                </a:solidFill>
                <a:latin typeface="Verdana"/>
                <a:ea typeface="Verdana"/>
                <a:cs typeface="Verdana"/>
                <a:sym typeface="Canva Sans"/>
              </a:rPr>
              <a:t>?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258D2C0-1089-EB07-90D5-709D382CC0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521471" y="1351875"/>
            <a:ext cx="6724024" cy="3471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07496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69">
          <a:extLst>
            <a:ext uri="{FF2B5EF4-FFF2-40B4-BE49-F238E27FC236}">
              <a16:creationId xmlns:a16="http://schemas.microsoft.com/office/drawing/2014/main" id="{8D9A72EF-D246-A6AE-2040-F941F7496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15">
            <a:extLst>
              <a:ext uri="{FF2B5EF4-FFF2-40B4-BE49-F238E27FC236}">
                <a16:creationId xmlns:a16="http://schemas.microsoft.com/office/drawing/2014/main" id="{34183F14-45C4-0606-6511-384BCE493537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" y="888"/>
            <a:ext cx="9143997" cy="514173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8" name="Grupo 17">
            <a:extLst>
              <a:ext uri="{FF2B5EF4-FFF2-40B4-BE49-F238E27FC236}">
                <a16:creationId xmlns:a16="http://schemas.microsoft.com/office/drawing/2014/main" id="{3870373B-3375-3642-DA8D-DEF3C68F32DD}"/>
              </a:ext>
            </a:extLst>
          </p:cNvPr>
          <p:cNvGrpSpPr/>
          <p:nvPr/>
        </p:nvGrpSpPr>
        <p:grpSpPr>
          <a:xfrm>
            <a:off x="781776" y="1217008"/>
            <a:ext cx="2465677" cy="2942723"/>
            <a:chOff x="781776" y="1217008"/>
            <a:chExt cx="2465677" cy="2942723"/>
          </a:xfrm>
        </p:grpSpPr>
        <p:sp>
          <p:nvSpPr>
            <p:cNvPr id="13" name="Rectángulo 12">
              <a:extLst>
                <a:ext uri="{FF2B5EF4-FFF2-40B4-BE49-F238E27FC236}">
                  <a16:creationId xmlns:a16="http://schemas.microsoft.com/office/drawing/2014/main" id="{6D56E122-0C89-10E8-49E6-C05B990DCE76}"/>
                </a:ext>
              </a:extLst>
            </p:cNvPr>
            <p:cNvSpPr/>
            <p:nvPr/>
          </p:nvSpPr>
          <p:spPr>
            <a:xfrm>
              <a:off x="781777" y="2146237"/>
              <a:ext cx="2458446" cy="2013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2" name="Google Shape;103;p19">
              <a:extLst>
                <a:ext uri="{FF2B5EF4-FFF2-40B4-BE49-F238E27FC236}">
                  <a16:creationId xmlns:a16="http://schemas.microsoft.com/office/drawing/2014/main" id="{F21F54B4-7DDD-6EB3-D693-F065C8C87021}"/>
                </a:ext>
              </a:extLst>
            </p:cNvPr>
            <p:cNvSpPr txBox="1"/>
            <p:nvPr/>
          </p:nvSpPr>
          <p:spPr>
            <a:xfrm>
              <a:off x="840105" y="2511743"/>
              <a:ext cx="2328884" cy="15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lnSpcReduction="10000"/>
            </a:bodyPr>
            <a:lstStyle/>
            <a:p>
              <a:pPr marL="0" lvl="0" indent="0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s-419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El Proyecto de </a:t>
              </a:r>
              <a:r>
                <a:rPr lang="es-419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Ley de Financiamiento Público de la Educación Superior </a:t>
              </a:r>
              <a:r>
                <a:rPr lang="es-419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(FES) es considerado esencial o muy importante por un </a:t>
              </a:r>
              <a:r>
                <a:rPr lang="es-419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82,9%</a:t>
              </a:r>
            </a:p>
          </p:txBody>
        </p:sp>
        <p:sp>
          <p:nvSpPr>
            <p:cNvPr id="12" name="Conector fuera de página 11">
              <a:extLst>
                <a:ext uri="{FF2B5EF4-FFF2-40B4-BE49-F238E27FC236}">
                  <a16:creationId xmlns:a16="http://schemas.microsoft.com/office/drawing/2014/main" id="{1353D05B-B323-4C89-4DF5-04493440CA72}"/>
                </a:ext>
              </a:extLst>
            </p:cNvPr>
            <p:cNvSpPr/>
            <p:nvPr/>
          </p:nvSpPr>
          <p:spPr>
            <a:xfrm>
              <a:off x="781776" y="1217008"/>
              <a:ext cx="2465677" cy="760837"/>
            </a:xfrm>
            <a:prstGeom prst="flowChartOffpageConnector">
              <a:avLst/>
            </a:prstGeom>
            <a:solidFill>
              <a:srgbClr val="F7931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8" name="Google Shape;88;p17">
              <a:extLst>
                <a:ext uri="{FF2B5EF4-FFF2-40B4-BE49-F238E27FC236}">
                  <a16:creationId xmlns:a16="http://schemas.microsoft.com/office/drawing/2014/main" id="{CCC71B1C-803A-0A83-D9B1-AF33993702DF}"/>
                </a:ext>
              </a:extLst>
            </p:cNvPr>
            <p:cNvSpPr txBox="1"/>
            <p:nvPr/>
          </p:nvSpPr>
          <p:spPr>
            <a:xfrm>
              <a:off x="1526101" y="1385399"/>
              <a:ext cx="969798" cy="388200"/>
            </a:xfrm>
            <a:prstGeom prst="rect">
              <a:avLst/>
            </a:prstGeom>
          </p:spPr>
          <p:txBody>
            <a:bodyPr spcFirstLastPara="1" wrap="square" lIns="68575" tIns="34275" rIns="68575" bIns="34275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419" sz="2100" b="1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FES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119159BF-FA91-F6AD-5394-B7B538EEC9FD}"/>
              </a:ext>
            </a:extLst>
          </p:cNvPr>
          <p:cNvGrpSpPr/>
          <p:nvPr/>
        </p:nvGrpSpPr>
        <p:grpSpPr>
          <a:xfrm>
            <a:off x="3361905" y="1217008"/>
            <a:ext cx="2465677" cy="2942723"/>
            <a:chOff x="3361905" y="1217008"/>
            <a:chExt cx="2465677" cy="2942723"/>
          </a:xfrm>
        </p:grpSpPr>
        <p:sp>
          <p:nvSpPr>
            <p:cNvPr id="15" name="Rectángulo 14">
              <a:extLst>
                <a:ext uri="{FF2B5EF4-FFF2-40B4-BE49-F238E27FC236}">
                  <a16:creationId xmlns:a16="http://schemas.microsoft.com/office/drawing/2014/main" id="{6FD1696A-4D07-ECE8-15F9-0F3BA46E57A1}"/>
                </a:ext>
              </a:extLst>
            </p:cNvPr>
            <p:cNvSpPr/>
            <p:nvPr/>
          </p:nvSpPr>
          <p:spPr>
            <a:xfrm>
              <a:off x="3361906" y="2146237"/>
              <a:ext cx="2458446" cy="2013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3" name="Google Shape;104;p19">
              <a:extLst>
                <a:ext uri="{FF2B5EF4-FFF2-40B4-BE49-F238E27FC236}">
                  <a16:creationId xmlns:a16="http://schemas.microsoft.com/office/drawing/2014/main" id="{54471A8B-EE80-4C26-E5DF-BFD4BBBF23E8}"/>
                </a:ext>
              </a:extLst>
            </p:cNvPr>
            <p:cNvSpPr txBox="1"/>
            <p:nvPr/>
          </p:nvSpPr>
          <p:spPr>
            <a:xfrm>
              <a:off x="3457099" y="2256473"/>
              <a:ext cx="2250282" cy="15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Arial"/>
                <a:buNone/>
              </a:pPr>
              <a:r>
                <a:rPr lang="es-419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La Ley Nº 21.369, que </a:t>
              </a:r>
              <a:r>
                <a:rPr lang="es-419" b="1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regula el acoso sexual, la violencia de género y la discriminación en la educación superior </a:t>
              </a:r>
              <a:r>
                <a:rPr lang="es-419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es considerado esencial o muy importante por un </a:t>
              </a:r>
              <a:r>
                <a:rPr lang="es-419" b="1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71%</a:t>
              </a:r>
            </a:p>
          </p:txBody>
        </p:sp>
        <p:sp>
          <p:nvSpPr>
            <p:cNvPr id="14" name="Conector fuera de página 13">
              <a:extLst>
                <a:ext uri="{FF2B5EF4-FFF2-40B4-BE49-F238E27FC236}">
                  <a16:creationId xmlns:a16="http://schemas.microsoft.com/office/drawing/2014/main" id="{74D77F5B-7F4E-B8BB-BB97-13CEC33456EF}"/>
                </a:ext>
              </a:extLst>
            </p:cNvPr>
            <p:cNvSpPr/>
            <p:nvPr/>
          </p:nvSpPr>
          <p:spPr>
            <a:xfrm>
              <a:off x="3361905" y="1217008"/>
              <a:ext cx="2465677" cy="760837"/>
            </a:xfrm>
            <a:prstGeom prst="flowChartOffpageConnector">
              <a:avLst/>
            </a:prstGeom>
            <a:solidFill>
              <a:srgbClr val="B1278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9" name="Google Shape;88;p17">
              <a:extLst>
                <a:ext uri="{FF2B5EF4-FFF2-40B4-BE49-F238E27FC236}">
                  <a16:creationId xmlns:a16="http://schemas.microsoft.com/office/drawing/2014/main" id="{C9F4159E-D4EF-DB53-91A0-B4916B95E4FD}"/>
                </a:ext>
              </a:extLst>
            </p:cNvPr>
            <p:cNvSpPr txBox="1"/>
            <p:nvPr/>
          </p:nvSpPr>
          <p:spPr>
            <a:xfrm>
              <a:off x="3754352" y="1385399"/>
              <a:ext cx="1673554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 fontScale="92500"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419" sz="2100" b="1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LEY 21.369</a:t>
              </a:r>
              <a:endParaRPr sz="1100">
                <a:solidFill>
                  <a:schemeClr val="lt1"/>
                </a:solidFill>
              </a:endParaRPr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B99EAA89-B911-F6E1-7F54-AD032FC1EB1C}"/>
              </a:ext>
            </a:extLst>
          </p:cNvPr>
          <p:cNvGrpSpPr/>
          <p:nvPr/>
        </p:nvGrpSpPr>
        <p:grpSpPr>
          <a:xfrm>
            <a:off x="5952661" y="1217008"/>
            <a:ext cx="2465677" cy="2942723"/>
            <a:chOff x="5952661" y="1217008"/>
            <a:chExt cx="2465677" cy="2942723"/>
          </a:xfrm>
        </p:grpSpPr>
        <p:sp>
          <p:nvSpPr>
            <p:cNvPr id="17" name="Rectángulo 16">
              <a:extLst>
                <a:ext uri="{FF2B5EF4-FFF2-40B4-BE49-F238E27FC236}">
                  <a16:creationId xmlns:a16="http://schemas.microsoft.com/office/drawing/2014/main" id="{F44488C6-7D70-0AD4-9CE3-9C014E49A5C7}"/>
                </a:ext>
              </a:extLst>
            </p:cNvPr>
            <p:cNvSpPr/>
            <p:nvPr/>
          </p:nvSpPr>
          <p:spPr>
            <a:xfrm>
              <a:off x="5952662" y="2146237"/>
              <a:ext cx="2458446" cy="20134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4" name="Google Shape;105;p19">
              <a:extLst>
                <a:ext uri="{FF2B5EF4-FFF2-40B4-BE49-F238E27FC236}">
                  <a16:creationId xmlns:a16="http://schemas.microsoft.com/office/drawing/2014/main" id="{D63AD6CE-D258-ABC3-1E6F-3ED7024469C5}"/>
                </a:ext>
              </a:extLst>
            </p:cNvPr>
            <p:cNvSpPr txBox="1"/>
            <p:nvPr/>
          </p:nvSpPr>
          <p:spPr>
            <a:xfrm>
              <a:off x="6010989" y="2395184"/>
              <a:ext cx="2400119" cy="151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500"/>
                <a:buFont typeface="Arial"/>
                <a:buNone/>
              </a:pPr>
              <a:r>
                <a:rPr lang="es-419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La Ley TEA, que </a:t>
              </a:r>
              <a:r>
                <a:rPr lang="es-419" b="1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promueve la inclusión de personas con trastorno del espectro autista</a:t>
              </a:r>
              <a:r>
                <a:rPr lang="es-419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, es considerada esencial o muy importante por un </a:t>
              </a:r>
              <a:r>
                <a:rPr lang="es-419" b="1" i="0" u="none" strike="noStrike" cap="none">
                  <a:solidFill>
                    <a:schemeClr val="tx1">
                      <a:lumMod val="75000"/>
                      <a:lumOff val="25000"/>
                    </a:schemeClr>
                  </a:solidFill>
                  <a:latin typeface="Verdana"/>
                  <a:ea typeface="Verdana"/>
                  <a:cs typeface="Verdana"/>
                  <a:sym typeface="Verdana"/>
                </a:rPr>
                <a:t>69,2%</a:t>
              </a:r>
            </a:p>
          </p:txBody>
        </p:sp>
        <p:sp>
          <p:nvSpPr>
            <p:cNvPr id="16" name="Conector fuera de página 15">
              <a:extLst>
                <a:ext uri="{FF2B5EF4-FFF2-40B4-BE49-F238E27FC236}">
                  <a16:creationId xmlns:a16="http://schemas.microsoft.com/office/drawing/2014/main" id="{1CFB84DA-01F4-63CB-A300-F9043A9C54FD}"/>
                </a:ext>
              </a:extLst>
            </p:cNvPr>
            <p:cNvSpPr/>
            <p:nvPr/>
          </p:nvSpPr>
          <p:spPr>
            <a:xfrm>
              <a:off x="5952661" y="1217008"/>
              <a:ext cx="2465677" cy="760837"/>
            </a:xfrm>
            <a:prstGeom prst="flowChartOffpageConnector">
              <a:avLst/>
            </a:prstGeom>
            <a:solidFill>
              <a:srgbClr val="39B64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sp>
          <p:nvSpPr>
            <p:cNvPr id="10" name="Google Shape;88;p17">
              <a:extLst>
                <a:ext uri="{FF2B5EF4-FFF2-40B4-BE49-F238E27FC236}">
                  <a16:creationId xmlns:a16="http://schemas.microsoft.com/office/drawing/2014/main" id="{6B05CD66-C9DE-B225-85E5-D68F267268A1}"/>
                </a:ext>
              </a:extLst>
            </p:cNvPr>
            <p:cNvSpPr txBox="1"/>
            <p:nvPr/>
          </p:nvSpPr>
          <p:spPr>
            <a:xfrm>
              <a:off x="6345108" y="1385399"/>
              <a:ext cx="1673554" cy="388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68575" tIns="34275" rIns="68575" bIns="34275" anchor="t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r>
                <a:rPr lang="es-419" sz="2100" b="1" i="0" u="none" strike="noStrike" cap="none">
                  <a:solidFill>
                    <a:schemeClr val="lt1"/>
                  </a:solidFill>
                  <a:latin typeface="Verdana"/>
                  <a:ea typeface="Verdana"/>
                  <a:cs typeface="Verdana"/>
                  <a:sym typeface="Verdana"/>
                </a:rPr>
                <a:t>LEY TEA</a:t>
              </a:r>
              <a:endParaRPr sz="1100">
                <a:solidFill>
                  <a:schemeClr val="lt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2559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2A2145B5-D0FC-1D74-BEF5-987EF26C0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extLst>
              <a:ext uri="{FF2B5EF4-FFF2-40B4-BE49-F238E27FC236}">
                <a16:creationId xmlns:a16="http://schemas.microsoft.com/office/drawing/2014/main" id="{CBB13265-2E58-4C09-CF46-EE7C380EF73C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1" y="1025"/>
            <a:ext cx="9143494" cy="514144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DDBBA3B9-AE48-3ABA-CF87-94D6C7A63C3C}"/>
              </a:ext>
            </a:extLst>
          </p:cNvPr>
          <p:cNvSpPr txBox="1"/>
          <p:nvPr/>
        </p:nvSpPr>
        <p:spPr>
          <a:xfrm>
            <a:off x="682333" y="952602"/>
            <a:ext cx="8170722" cy="3457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s-CL" sz="1200" b="1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1. Contrastes entre autopercepción vs visión del sector:</a:t>
            </a:r>
          </a:p>
          <a:p>
            <a:pPr marL="228600" lvl="1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Mayor confianza en la evolución interna de cada institución que en el desarrollo del sistema en su conjunto, respecto del cual no están claras sus posibilidades de desarrollo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5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s-CL" sz="1200" b="1" kern="100" dirty="0"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s-CL" sz="1200" b="1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. Diversificación de fuentes de ingreso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Instituciones públicas priorizan la inversión en </a:t>
            </a:r>
            <a:r>
              <a:rPr lang="es-CL" sz="1200" kern="100" dirty="0"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s-CL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nfraestructura, la profesionalización de la gestión financiera y mejoras en los procesos académicos presenciales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CL" sz="1200" kern="100" dirty="0"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s-CL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nstituciones privadas ponen foco en potenciar  formación en línea y a distancia</a:t>
            </a:r>
          </a:p>
          <a:p>
            <a:pPr marL="171450" indent="-17145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endParaRPr lang="es-CL" sz="600" kern="100" dirty="0">
              <a:effectLst/>
              <a:latin typeface="Futura Condensed Medium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AutoNum type="arabicPeriod" startAt="3"/>
            </a:pPr>
            <a:r>
              <a:rPr lang="es-ES" sz="1200" b="1" kern="10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Mecanismos para asegurar la sostenibilidad financiera al 2035 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200" kern="100" dirty="0"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s-ES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osibilidad de establecer alianzas de continuidad educativa, productiva y financiera 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200" kern="100" dirty="0"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es-ES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nnovar incluyendo la inteligencia artificial en la optimización de procesos administrativos</a:t>
            </a:r>
          </a:p>
          <a:p>
            <a:pPr marL="228600" indent="-2286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s-ES" sz="1200" kern="100" dirty="0"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D</a:t>
            </a:r>
            <a:r>
              <a:rPr lang="es-ES" sz="1200" kern="100" dirty="0">
                <a:effectLst/>
                <a:latin typeface="Futura Condensed Medium"/>
                <a:ea typeface="Aptos" panose="020B0004020202020204" pitchFamily="34" charset="0"/>
                <a:cs typeface="Times New Roman" panose="02020603050405020304" pitchFamily="18" charset="0"/>
              </a:rPr>
              <a:t>esarrollar pertinencia territorial ampliando oferta académica, en un marco regulatorio claro y estable</a:t>
            </a:r>
            <a:endParaRPr lang="es-CL" sz="1200" kern="100" dirty="0">
              <a:effectLst/>
              <a:latin typeface="Futura Condensed Medium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76608EFC-0C4E-4452-EE12-2306309E6FB9}"/>
              </a:ext>
            </a:extLst>
          </p:cNvPr>
          <p:cNvSpPr txBox="1"/>
          <p:nvPr/>
        </p:nvSpPr>
        <p:spPr>
          <a:xfrm>
            <a:off x="807025" y="400092"/>
            <a:ext cx="5360562" cy="4001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lvl="0"/>
            <a:r>
              <a:rPr lang="es-419" sz="2000" b="1">
                <a:solidFill>
                  <a:srgbClr val="1B1364"/>
                </a:solidFill>
                <a:latin typeface="Verdana"/>
                <a:ea typeface="Verdana"/>
                <a:cs typeface="Verdana"/>
                <a:sym typeface="Verdana"/>
              </a:rPr>
              <a:t>ALGUNAS IDEAS CENTRALES</a:t>
            </a:r>
          </a:p>
        </p:txBody>
      </p:sp>
    </p:spTree>
    <p:extLst>
      <p:ext uri="{BB962C8B-B14F-4D97-AF65-F5344CB8AC3E}">
        <p14:creationId xmlns:p14="http://schemas.microsoft.com/office/powerpoint/2010/main" val="6616508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>
          <a:extLst>
            <a:ext uri="{FF2B5EF4-FFF2-40B4-BE49-F238E27FC236}">
              <a16:creationId xmlns:a16="http://schemas.microsoft.com/office/drawing/2014/main" id="{F3A7E754-E240-45D5-DC26-04B3C33D2A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" name="Google Shape;63;p14">
            <a:extLst>
              <a:ext uri="{FF2B5EF4-FFF2-40B4-BE49-F238E27FC236}">
                <a16:creationId xmlns:a16="http://schemas.microsoft.com/office/drawing/2014/main" id="{58826C34-F4D3-E565-ECB5-6E4A22B832FE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3" y="2050"/>
            <a:ext cx="9143494" cy="51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804E13F-6B5E-E62E-B20C-50602C3E34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916520" y="1670496"/>
            <a:ext cx="4896623" cy="1802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29922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>
          <a:extLst>
            <a:ext uri="{FF2B5EF4-FFF2-40B4-BE49-F238E27FC236}">
              <a16:creationId xmlns:a16="http://schemas.microsoft.com/office/drawing/2014/main" id="{CC464DEA-4722-0728-DA56-357506927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>
            <a:extLst>
              <a:ext uri="{FF2B5EF4-FFF2-40B4-BE49-F238E27FC236}">
                <a16:creationId xmlns:a16="http://schemas.microsoft.com/office/drawing/2014/main" id="{95EA6BC8-01AF-0E95-8ACB-F8B99ED241A5}"/>
              </a:ext>
            </a:extLst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253" y="2050"/>
            <a:ext cx="9143494" cy="5141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6D4E4B0B-E84B-43A7-2EDE-D43D31D4BDD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640323" y="1526235"/>
            <a:ext cx="1863355" cy="168957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455A88A-A126-A99F-8D90-45B8075839A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394174" y="3779665"/>
            <a:ext cx="2269924" cy="835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6299174"/>
      </p:ext>
    </p:extLst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7081</Words>
  <Application>Microsoft Office PowerPoint</Application>
  <PresentationFormat>Presentación en pantalla (16:9)</PresentationFormat>
  <Paragraphs>774</Paragraphs>
  <Slides>49</Slides>
  <Notes>49</Notes>
  <HiddenSlides>1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49</vt:i4>
      </vt:variant>
    </vt:vector>
  </HeadingPairs>
  <TitlesOfParts>
    <vt:vector size="55" baseType="lpstr">
      <vt:lpstr>Arial</vt:lpstr>
      <vt:lpstr>Arial Narrow</vt:lpstr>
      <vt:lpstr>Futura Condensed Medium</vt:lpstr>
      <vt:lpstr>Montserrat</vt:lpstr>
      <vt:lpstr>Verdana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Ivan Alejandro Armijo Rodriguez</dc:creator>
  <cp:lastModifiedBy>Ivan Alejandro Armijo Rodriguez</cp:lastModifiedBy>
  <cp:revision>1</cp:revision>
  <dcterms:modified xsi:type="dcterms:W3CDTF">2025-10-02T15:17:34Z</dcterms:modified>
</cp:coreProperties>
</file>